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mv" ContentType="video/x-ms-wm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4"/>
    <p:sldMasterId id="2147483693" r:id="rId5"/>
    <p:sldMasterId id="2147483670" r:id="rId6"/>
  </p:sldMasterIdLst>
  <p:notesMasterIdLst>
    <p:notesMasterId r:id="rId23"/>
  </p:notesMasterIdLst>
  <p:sldIdLst>
    <p:sldId id="257" r:id="rId7"/>
    <p:sldId id="270" r:id="rId8"/>
    <p:sldId id="259" r:id="rId9"/>
    <p:sldId id="264" r:id="rId10"/>
    <p:sldId id="266" r:id="rId11"/>
    <p:sldId id="293" r:id="rId12"/>
    <p:sldId id="294" r:id="rId13"/>
    <p:sldId id="303" r:id="rId14"/>
    <p:sldId id="304" r:id="rId15"/>
    <p:sldId id="295" r:id="rId16"/>
    <p:sldId id="260" r:id="rId17"/>
    <p:sldId id="261" r:id="rId18"/>
    <p:sldId id="265" r:id="rId19"/>
    <p:sldId id="262" r:id="rId20"/>
    <p:sldId id="263" r:id="rId21"/>
    <p:sldId id="27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85" autoAdjust="0"/>
    <p:restoredTop sz="88014" autoAdjust="0"/>
  </p:normalViewPr>
  <p:slideViewPr>
    <p:cSldViewPr snapToGrid="0">
      <p:cViewPr varScale="1">
        <p:scale>
          <a:sx n="70" d="100"/>
          <a:sy n="70" d="100"/>
        </p:scale>
        <p:origin x="122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DA983E-4745-4BB1-A728-EA8664D84E1C}" type="datetimeFigureOut">
              <a:rPr lang="en-US" smtClean="0"/>
              <a:t>8/16/2024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BA92D4-06B7-466A-AE30-89127FE16DE9}" type="slidenum">
              <a:rPr lang="en-US" smtClean="0"/>
              <a:t>‹#›</a:t>
            </a:fld>
            <a:endParaRPr lang="en-US"/>
          </a:p>
        </p:txBody>
      </p:sp>
    </p:spTree>
    <p:extLst>
      <p:ext uri="{BB962C8B-B14F-4D97-AF65-F5344CB8AC3E}">
        <p14:creationId xmlns:p14="http://schemas.microsoft.com/office/powerpoint/2010/main" val="1909485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However, what happens when that consistent pattern starts to change? This is where global warming and climate change come in. </a:t>
            </a:r>
          </a:p>
          <a:p>
            <a:endParaRPr lang="en-US" b="0" dirty="0"/>
          </a:p>
          <a:p>
            <a:r>
              <a:rPr lang="en-US" b="0" dirty="0"/>
              <a:t>Like weather and climate, global warming and climate change are often used interchangeably but are two separate ideas.</a:t>
            </a:r>
          </a:p>
          <a:p>
            <a:endParaRPr lang="en-US" b="0" dirty="0"/>
          </a:p>
          <a:p>
            <a:r>
              <a:rPr lang="en-US" b="0" dirty="0"/>
              <a:t>Global warming is the overall increase in average global temperature.</a:t>
            </a:r>
          </a:p>
          <a:p>
            <a:endParaRPr lang="en-US" b="0" dirty="0"/>
          </a:p>
          <a:p>
            <a:r>
              <a:rPr lang="en-US" b="0" dirty="0"/>
              <a:t>Climate change, on the other hand, is a change to the long-term patterns of precipitation, temperature, and wind in a specific place. Climate change is not experienced the same in all locations on Earth.  Some locations will warm, while others will cool. Some locations will become wetter, while other locations will become drier.</a:t>
            </a:r>
          </a:p>
        </p:txBody>
      </p:sp>
      <p:sp>
        <p:nvSpPr>
          <p:cNvPr id="4" name="Slide Number Placeholder 3"/>
          <p:cNvSpPr>
            <a:spLocks noGrp="1"/>
          </p:cNvSpPr>
          <p:nvPr>
            <p:ph type="sldNum" sz="quarter" idx="5"/>
          </p:nvPr>
        </p:nvSpPr>
        <p:spPr/>
        <p:txBody>
          <a:bodyPr/>
          <a:lstStyle/>
          <a:p>
            <a:fld id="{AABA92D4-06B7-466A-AE30-89127FE16DE9}" type="slidenum">
              <a:rPr lang="en-US" smtClean="0"/>
              <a:t>3</a:t>
            </a:fld>
            <a:endParaRPr lang="en-US"/>
          </a:p>
        </p:txBody>
      </p:sp>
    </p:spTree>
    <p:extLst>
      <p:ext uri="{BB962C8B-B14F-4D97-AF65-F5344CB8AC3E}">
        <p14:creationId xmlns:p14="http://schemas.microsoft.com/office/powerpoint/2010/main" val="24670778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During the Holocene, there are a number of interesting climate events.</a:t>
            </a:r>
          </a:p>
          <a:p>
            <a:endParaRPr lang="en-US" b="0" dirty="0"/>
          </a:p>
          <a:p>
            <a:r>
              <a:rPr lang="en-US" b="0" dirty="0"/>
              <a:t>About 8,200 years ago, there was an abrupt cooling that likely resulted from a decrease in greenhouse gases and a change in ocean circulation.</a:t>
            </a:r>
          </a:p>
          <a:p>
            <a:endParaRPr lang="en-US" b="0" dirty="0"/>
          </a:p>
          <a:p>
            <a:r>
              <a:rPr lang="en-US" b="0" dirty="0"/>
              <a:t>From about 900-1300AD, climate began warming in an event called the Medieval Warm Period. While there are physical processes that contributed to this event, specifically strong ocean currents bringing heat from the tropics to the northern latitudes and an increase in solar radiation, humans were part of the natural environment and contributed to changes in climate. This was a time of settlement, especially in the Americas. Removing vegetation and burning lands (slash and burn) to create areas for agriculture and settlement produced GHGs and increased GHGs in the atmosphere.</a:t>
            </a:r>
          </a:p>
          <a:p>
            <a:endParaRPr lang="en-US" b="0" dirty="0"/>
          </a:p>
          <a:p>
            <a:r>
              <a:rPr lang="en-US" b="0" dirty="0"/>
              <a:t>Between 1300-1850AD, there were cooling temperatures. Physical processes, such as weakening of ocean circulation and less sunspots resulting in less solar energy reaching the earth, contributed to this cooling. Humans also contributed to this cooling. During settlement of the Americas, there was a massive loss of Native/Indigenous populations. Likewise, this was also when the bubonic plague was circulating. These loss of populations meant there was less expansion of settlement, less agriculture, and overall less burning, resulting in a decrease in greenhouse gas concentrations in the atmosphere.</a:t>
            </a:r>
          </a:p>
        </p:txBody>
      </p:sp>
      <p:sp>
        <p:nvSpPr>
          <p:cNvPr id="4" name="Slide Number Placeholder 3"/>
          <p:cNvSpPr>
            <a:spLocks noGrp="1"/>
          </p:cNvSpPr>
          <p:nvPr>
            <p:ph type="sldNum" sz="quarter" idx="5"/>
          </p:nvPr>
        </p:nvSpPr>
        <p:spPr/>
        <p:txBody>
          <a:bodyPr/>
          <a:lstStyle/>
          <a:p>
            <a:fld id="{AABA92D4-06B7-466A-AE30-89127FE16DE9}" type="slidenum">
              <a:rPr lang="en-US" smtClean="0"/>
              <a:t>12</a:t>
            </a:fld>
            <a:endParaRPr lang="en-US"/>
          </a:p>
        </p:txBody>
      </p:sp>
    </p:spTree>
    <p:extLst>
      <p:ext uri="{BB962C8B-B14F-4D97-AF65-F5344CB8AC3E}">
        <p14:creationId xmlns:p14="http://schemas.microsoft.com/office/powerpoint/2010/main" val="2972758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is showing the Holocene. More towards present day, we see a dramatic rise in temperatures. This rise occurred at a rate that was much faster than previously experienced during the Holocene.</a:t>
            </a:r>
          </a:p>
        </p:txBody>
      </p:sp>
      <p:sp>
        <p:nvSpPr>
          <p:cNvPr id="4" name="Slide Number Placeholder 3"/>
          <p:cNvSpPr>
            <a:spLocks noGrp="1"/>
          </p:cNvSpPr>
          <p:nvPr>
            <p:ph type="sldNum" sz="quarter" idx="5"/>
          </p:nvPr>
        </p:nvSpPr>
        <p:spPr/>
        <p:txBody>
          <a:bodyPr/>
          <a:lstStyle/>
          <a:p>
            <a:fld id="{AABA92D4-06B7-466A-AE30-89127FE16DE9}" type="slidenum">
              <a:rPr lang="en-US" smtClean="0"/>
              <a:t>13</a:t>
            </a:fld>
            <a:endParaRPr lang="en-US"/>
          </a:p>
        </p:txBody>
      </p:sp>
    </p:spTree>
    <p:extLst>
      <p:ext uri="{BB962C8B-B14F-4D97-AF65-F5344CB8AC3E}">
        <p14:creationId xmlns:p14="http://schemas.microsoft.com/office/powerpoint/2010/main" val="4098390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As mentioned, climate doesn’t change evenly across the Earth. The 8.2kyr Event is a good example of this. While there was rapid cooling during this time, the cooling mostly occurred in the northern hemisphere, as is seen by the blue in the northern hemisphere on the left images. The southern hemisphere and the north pole in the summer all warmed significantly. Likewise, the images on the right indicate precipitation anomalies with green representing more precipitation and yellow representing less. You can see there is no specific pattern that we can assign for the planet as a whole.</a:t>
            </a:r>
          </a:p>
          <a:p>
            <a:endParaRPr lang="en-US" b="0" dirty="0"/>
          </a:p>
          <a:p>
            <a:r>
              <a:rPr lang="en-US" b="0" dirty="0"/>
              <a:t>All of the factors that form different climates, such as latitude, altitude, instability, winds, rain shadows, proximity to water, and land cover all play into how climate will change in any given location.</a:t>
            </a:r>
          </a:p>
        </p:txBody>
      </p:sp>
      <p:sp>
        <p:nvSpPr>
          <p:cNvPr id="4" name="Slide Number Placeholder 3"/>
          <p:cNvSpPr>
            <a:spLocks noGrp="1"/>
          </p:cNvSpPr>
          <p:nvPr>
            <p:ph type="sldNum" sz="quarter" idx="5"/>
          </p:nvPr>
        </p:nvSpPr>
        <p:spPr/>
        <p:txBody>
          <a:bodyPr/>
          <a:lstStyle/>
          <a:p>
            <a:fld id="{AABA92D4-06B7-466A-AE30-89127FE16DE9}" type="slidenum">
              <a:rPr lang="en-US" smtClean="0"/>
              <a:t>14</a:t>
            </a:fld>
            <a:endParaRPr lang="en-US"/>
          </a:p>
        </p:txBody>
      </p:sp>
    </p:spTree>
    <p:extLst>
      <p:ext uri="{BB962C8B-B14F-4D97-AF65-F5344CB8AC3E}">
        <p14:creationId xmlns:p14="http://schemas.microsoft.com/office/powerpoint/2010/main" val="8825541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AABA92D4-06B7-466A-AE30-89127FE16DE9}" type="slidenum">
              <a:rPr lang="en-US" smtClean="0"/>
              <a:t>15</a:t>
            </a:fld>
            <a:endParaRPr lang="en-US"/>
          </a:p>
        </p:txBody>
      </p:sp>
    </p:spTree>
    <p:extLst>
      <p:ext uri="{BB962C8B-B14F-4D97-AF65-F5344CB8AC3E}">
        <p14:creationId xmlns:p14="http://schemas.microsoft.com/office/powerpoint/2010/main" val="471694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*Slide animated to highlight specific periods of time*</a:t>
            </a:r>
          </a:p>
          <a:p>
            <a:r>
              <a:rPr lang="en-US" b="0" dirty="0"/>
              <a:t>Climate has changed throughout time. This graph is showing the last 5.5 million years, including the Pliocene and Pleistocene epochs.</a:t>
            </a:r>
          </a:p>
        </p:txBody>
      </p:sp>
      <p:sp>
        <p:nvSpPr>
          <p:cNvPr id="4" name="Slide Number Placeholder 3"/>
          <p:cNvSpPr>
            <a:spLocks noGrp="1"/>
          </p:cNvSpPr>
          <p:nvPr>
            <p:ph type="sldNum" sz="quarter" idx="5"/>
          </p:nvPr>
        </p:nvSpPr>
        <p:spPr/>
        <p:txBody>
          <a:bodyPr/>
          <a:lstStyle/>
          <a:p>
            <a:fld id="{AABA92D4-06B7-466A-AE30-89127FE16DE9}" type="slidenum">
              <a:rPr lang="en-US" smtClean="0"/>
              <a:t>4</a:t>
            </a:fld>
            <a:endParaRPr lang="en-US"/>
          </a:p>
        </p:txBody>
      </p:sp>
    </p:spTree>
    <p:extLst>
      <p:ext uri="{BB962C8B-B14F-4D97-AF65-F5344CB8AC3E}">
        <p14:creationId xmlns:p14="http://schemas.microsoft.com/office/powerpoint/2010/main" val="2369367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*Slide animated to highlight specific periods of time*</a:t>
            </a:r>
          </a:p>
          <a:p>
            <a:r>
              <a:rPr lang="en-US" b="0" dirty="0"/>
              <a:t>Climate has changed throughout time. This graph is showing the last 5.5 million years, including the end of the Pleistocene and the Holocene – which we will talk about in more detail.</a:t>
            </a:r>
          </a:p>
        </p:txBody>
      </p:sp>
      <p:sp>
        <p:nvSpPr>
          <p:cNvPr id="4" name="Slide Number Placeholder 3"/>
          <p:cNvSpPr>
            <a:spLocks noGrp="1"/>
          </p:cNvSpPr>
          <p:nvPr>
            <p:ph type="sldNum" sz="quarter" idx="5"/>
          </p:nvPr>
        </p:nvSpPr>
        <p:spPr/>
        <p:txBody>
          <a:bodyPr/>
          <a:lstStyle/>
          <a:p>
            <a:fld id="{AABA92D4-06B7-466A-AE30-89127FE16DE9}" type="slidenum">
              <a:rPr lang="en-US" smtClean="0"/>
              <a:t>5</a:t>
            </a:fld>
            <a:endParaRPr lang="en-US"/>
          </a:p>
        </p:txBody>
      </p:sp>
    </p:spTree>
    <p:extLst>
      <p:ext uri="{BB962C8B-B14F-4D97-AF65-F5344CB8AC3E}">
        <p14:creationId xmlns:p14="http://schemas.microsoft.com/office/powerpoint/2010/main" val="477888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*Slide animated to highlight specific periods of time*</a:t>
            </a:r>
          </a:p>
          <a:p>
            <a:r>
              <a:rPr lang="en-US" b="0" dirty="0"/>
              <a:t>Climate has changed throughout time. This graph is showing the last 5.5 million years, including the Pliocene and Pleistocene epochs.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A92D4-06B7-466A-AE30-89127FE16D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2931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*Slide animated to highlight specific periods of time*</a:t>
            </a:r>
          </a:p>
          <a:p>
            <a:r>
              <a:rPr lang="en-US" b="0" dirty="0"/>
              <a:t>Climate has changed throughout time. This graph is showing the last 5.5 million years, including the Pliocene and Pleistocene epochs.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A92D4-06B7-466A-AE30-89127FE16D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4713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*Slide animated to highlight specific periods of time*</a:t>
            </a:r>
          </a:p>
          <a:p>
            <a:r>
              <a:rPr lang="en-US" b="0" dirty="0"/>
              <a:t>Climate has changed throughout time. This graph is showing the last 5.5 million years, including the Pliocene and Pleistocene epochs.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A92D4-06B7-466A-AE30-89127FE16D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953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*Slide animated to highlight specific periods of time*</a:t>
            </a:r>
          </a:p>
          <a:p>
            <a:r>
              <a:rPr lang="en-US" b="0" dirty="0"/>
              <a:t>Climate has changed throughout time. This graph is showing the last 5.5 million years, including the Pliocene and Pleistocene epochs.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A92D4-06B7-466A-AE30-89127FE16D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29218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*Slide animated to highlight specific periods of time*</a:t>
            </a:r>
          </a:p>
          <a:p>
            <a:r>
              <a:rPr lang="en-US" b="0" dirty="0"/>
              <a:t>Climate has changed throughout time. This graph is showing the last 5.5 million years, including the Pliocene and Pleistocene epochs.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A92D4-06B7-466A-AE30-89127FE16D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9646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*Slide animated to highlight specific periods of time*</a:t>
            </a:r>
          </a:p>
          <a:p>
            <a:r>
              <a:rPr lang="en-US" b="0" dirty="0"/>
              <a:t>Climate has changed throughout time. This graph is showing the temperature in Greenland as compared to present day.</a:t>
            </a:r>
          </a:p>
          <a:p>
            <a:endParaRPr lang="en-US" b="0" dirty="0"/>
          </a:p>
          <a:p>
            <a:r>
              <a:rPr lang="en-US" b="0" dirty="0"/>
              <a:t>As Earth began to come out of the last ice age, it experienced rapid cooling in an event called the Younger Dryas. This rapid cooling was likely caused by glacial meltwater freshening the northern Atlantic and changing ocean circulation patterns. This likely resulted in less heat being carried to the poles and thus a rapid cooling. [Firestone hypothesis?]</a:t>
            </a:r>
          </a:p>
          <a:p>
            <a:endParaRPr lang="en-US" b="0" dirty="0"/>
          </a:p>
          <a:p>
            <a:r>
              <a:rPr lang="en-US" b="0" dirty="0"/>
              <a:t>After the Younger Dryas, we entered the Holocene Epoch. This is a time of variable climates likely caused by a combination of changes in greenhouse gas concentrations, declining ice, changes in insolation patterns, and changes in ocean circulation at a more moderate scale than was experienced during the Younger Dryas.</a:t>
            </a:r>
          </a:p>
        </p:txBody>
      </p:sp>
      <p:sp>
        <p:nvSpPr>
          <p:cNvPr id="4" name="Slide Number Placeholder 3"/>
          <p:cNvSpPr>
            <a:spLocks noGrp="1"/>
          </p:cNvSpPr>
          <p:nvPr>
            <p:ph type="sldNum" sz="quarter" idx="5"/>
          </p:nvPr>
        </p:nvSpPr>
        <p:spPr/>
        <p:txBody>
          <a:bodyPr/>
          <a:lstStyle/>
          <a:p>
            <a:fld id="{AABA92D4-06B7-466A-AE30-89127FE16DE9}" type="slidenum">
              <a:rPr lang="en-US" smtClean="0"/>
              <a:t>11</a:t>
            </a:fld>
            <a:endParaRPr lang="en-US"/>
          </a:p>
        </p:txBody>
      </p:sp>
    </p:spTree>
    <p:extLst>
      <p:ext uri="{BB962C8B-B14F-4D97-AF65-F5344CB8AC3E}">
        <p14:creationId xmlns:p14="http://schemas.microsoft.com/office/powerpoint/2010/main" val="2565908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24DAB-7232-6B60-8B8C-C792023BAA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Tree>
    <p:extLst>
      <p:ext uri="{BB962C8B-B14F-4D97-AF65-F5344CB8AC3E}">
        <p14:creationId xmlns:p14="http://schemas.microsoft.com/office/powerpoint/2010/main" val="3841100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0FD38-67CB-6C31-85B1-8EAF171E47EA}"/>
              </a:ext>
            </a:extLst>
          </p:cNvPr>
          <p:cNvSpPr>
            <a:spLocks noGrp="1"/>
          </p:cNvSpPr>
          <p:nvPr>
            <p:ph type="ctrTitle"/>
          </p:nvPr>
        </p:nvSpPr>
        <p:spPr>
          <a:xfrm>
            <a:off x="2119223" y="1113736"/>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E23F44-D66E-047B-4F46-3282900D41BB}"/>
              </a:ext>
            </a:extLst>
          </p:cNvPr>
          <p:cNvSpPr>
            <a:spLocks noGrp="1"/>
          </p:cNvSpPr>
          <p:nvPr>
            <p:ph type="subTitle" idx="1"/>
          </p:nvPr>
        </p:nvSpPr>
        <p:spPr>
          <a:xfrm>
            <a:off x="2119223" y="3593411"/>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3278EB1F-E363-82CB-C7D3-AE5765F48C7B}"/>
              </a:ext>
            </a:extLst>
          </p:cNvPr>
          <p:cNvSpPr>
            <a:spLocks noGrp="1"/>
          </p:cNvSpPr>
          <p:nvPr>
            <p:ph type="sldNum" sz="quarter" idx="12"/>
          </p:nvPr>
        </p:nvSpPr>
        <p:spPr>
          <a:xfrm>
            <a:off x="9448800" y="6492875"/>
            <a:ext cx="2743200" cy="365125"/>
          </a:xfrm>
          <a:prstGeom prst="rect">
            <a:avLst/>
          </a:prstGeom>
        </p:spPr>
        <p:txBody>
          <a:bodyPr/>
          <a:lstStyle/>
          <a:p>
            <a:fld id="{C27B60B4-C234-47A5-AB8B-9F6E1143F3DA}" type="slidenum">
              <a:rPr lang="en-US" smtClean="0"/>
              <a:t>‹#›</a:t>
            </a:fld>
            <a:endParaRPr lang="en-US"/>
          </a:p>
        </p:txBody>
      </p:sp>
    </p:spTree>
    <p:extLst>
      <p:ext uri="{BB962C8B-B14F-4D97-AF65-F5344CB8AC3E}">
        <p14:creationId xmlns:p14="http://schemas.microsoft.com/office/powerpoint/2010/main" val="2659289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95CF-D2A4-217A-C015-AF3AF5E4FE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D1D8FC-A219-C7CE-3A69-ACBFCAA166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0222246B-5C0B-BE24-62B4-7D54239420D7}"/>
              </a:ext>
            </a:extLst>
          </p:cNvPr>
          <p:cNvSpPr>
            <a:spLocks noGrp="1"/>
          </p:cNvSpPr>
          <p:nvPr>
            <p:ph type="sldNum" sz="quarter" idx="12"/>
          </p:nvPr>
        </p:nvSpPr>
        <p:spPr>
          <a:xfrm>
            <a:off x="9448800" y="6492875"/>
            <a:ext cx="2743200" cy="365125"/>
          </a:xfrm>
        </p:spPr>
        <p:txBody>
          <a:bodyPr/>
          <a:lstStyle/>
          <a:p>
            <a:fld id="{C27B60B4-C234-47A5-AB8B-9F6E1143F3DA}" type="slidenum">
              <a:rPr lang="en-US" smtClean="0"/>
              <a:t>‹#›</a:t>
            </a:fld>
            <a:endParaRPr lang="en-US"/>
          </a:p>
        </p:txBody>
      </p:sp>
    </p:spTree>
    <p:extLst>
      <p:ext uri="{BB962C8B-B14F-4D97-AF65-F5344CB8AC3E}">
        <p14:creationId xmlns:p14="http://schemas.microsoft.com/office/powerpoint/2010/main" val="262556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73B9B-1486-2E4F-F730-6594C42C313B}"/>
              </a:ext>
            </a:extLst>
          </p:cNvPr>
          <p:cNvSpPr>
            <a:spLocks noGrp="1"/>
          </p:cNvSpPr>
          <p:nvPr>
            <p:ph type="title"/>
          </p:nvPr>
        </p:nvSpPr>
        <p:spPr>
          <a:xfrm>
            <a:off x="1737623" y="1333501"/>
            <a:ext cx="10209962"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B7641D5B-D9EE-CE4E-9524-F61C0CF99EAD}"/>
              </a:ext>
            </a:extLst>
          </p:cNvPr>
          <p:cNvSpPr>
            <a:spLocks noGrp="1"/>
          </p:cNvSpPr>
          <p:nvPr>
            <p:ph type="body" idx="1"/>
          </p:nvPr>
        </p:nvSpPr>
        <p:spPr>
          <a:xfrm>
            <a:off x="1737623" y="4229580"/>
            <a:ext cx="10209962"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Slide Number Placeholder 5">
            <a:extLst>
              <a:ext uri="{FF2B5EF4-FFF2-40B4-BE49-F238E27FC236}">
                <a16:creationId xmlns:a16="http://schemas.microsoft.com/office/drawing/2014/main" id="{5F4900AC-C4E1-6FCB-0EAC-5622782F163F}"/>
              </a:ext>
            </a:extLst>
          </p:cNvPr>
          <p:cNvSpPr>
            <a:spLocks noGrp="1"/>
          </p:cNvSpPr>
          <p:nvPr>
            <p:ph type="sldNum" sz="quarter" idx="12"/>
          </p:nvPr>
        </p:nvSpPr>
        <p:spPr>
          <a:xfrm>
            <a:off x="9448800" y="6492875"/>
            <a:ext cx="2743200" cy="365125"/>
          </a:xfrm>
        </p:spPr>
        <p:txBody>
          <a:bodyPr/>
          <a:lstStyle/>
          <a:p>
            <a:fld id="{C27B60B4-C234-47A5-AB8B-9F6E1143F3DA}" type="slidenum">
              <a:rPr lang="en-US" smtClean="0"/>
              <a:t>‹#›</a:t>
            </a:fld>
            <a:endParaRPr lang="en-US"/>
          </a:p>
        </p:txBody>
      </p:sp>
    </p:spTree>
    <p:extLst>
      <p:ext uri="{BB962C8B-B14F-4D97-AF65-F5344CB8AC3E}">
        <p14:creationId xmlns:p14="http://schemas.microsoft.com/office/powerpoint/2010/main" val="3442512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6D11C-6924-9B86-D1E7-F3F9717D2342}"/>
              </a:ext>
            </a:extLst>
          </p:cNvPr>
          <p:cNvSpPr>
            <a:spLocks noGrp="1"/>
          </p:cNvSpPr>
          <p:nvPr>
            <p:ph type="title"/>
          </p:nvPr>
        </p:nvSpPr>
        <p:spPr>
          <a:xfrm>
            <a:off x="1673526" y="365125"/>
            <a:ext cx="10325816"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063C7C6-5638-E8ED-73D4-1BB408BA5C1C}"/>
              </a:ext>
            </a:extLst>
          </p:cNvPr>
          <p:cNvSpPr>
            <a:spLocks noGrp="1"/>
          </p:cNvSpPr>
          <p:nvPr>
            <p:ph sz="half" idx="1"/>
          </p:nvPr>
        </p:nvSpPr>
        <p:spPr>
          <a:xfrm>
            <a:off x="1673526" y="1834251"/>
            <a:ext cx="5032074" cy="45147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1917F648-5D25-354B-B1D9-34ADE31F5B46}"/>
              </a:ext>
            </a:extLst>
          </p:cNvPr>
          <p:cNvSpPr>
            <a:spLocks noGrp="1"/>
          </p:cNvSpPr>
          <p:nvPr>
            <p:ph sz="half" idx="2"/>
          </p:nvPr>
        </p:nvSpPr>
        <p:spPr>
          <a:xfrm>
            <a:off x="6858000" y="1834252"/>
            <a:ext cx="5141342" cy="45147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18AFEFEF-FABC-61E1-90BC-21C7347B8659}"/>
              </a:ext>
            </a:extLst>
          </p:cNvPr>
          <p:cNvSpPr>
            <a:spLocks noGrp="1"/>
          </p:cNvSpPr>
          <p:nvPr>
            <p:ph type="sldNum" sz="quarter" idx="12"/>
          </p:nvPr>
        </p:nvSpPr>
        <p:spPr>
          <a:xfrm>
            <a:off x="9448800" y="6492875"/>
            <a:ext cx="2743200" cy="365125"/>
          </a:xfrm>
        </p:spPr>
        <p:txBody>
          <a:bodyPr/>
          <a:lstStyle>
            <a:lvl1pPr algn="r">
              <a:defRPr>
                <a:solidFill>
                  <a:schemeClr val="bg1"/>
                </a:solidFill>
              </a:defRPr>
            </a:lvl1pPr>
          </a:lstStyle>
          <a:p>
            <a:fld id="{C27B60B4-C234-47A5-AB8B-9F6E1143F3DA}" type="slidenum">
              <a:rPr lang="en-US" smtClean="0"/>
              <a:pPr/>
              <a:t>‹#›</a:t>
            </a:fld>
            <a:endParaRPr lang="en-US"/>
          </a:p>
        </p:txBody>
      </p:sp>
    </p:spTree>
    <p:extLst>
      <p:ext uri="{BB962C8B-B14F-4D97-AF65-F5344CB8AC3E}">
        <p14:creationId xmlns:p14="http://schemas.microsoft.com/office/powerpoint/2010/main" val="2540072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7A395-FCBD-E146-3A89-D97D71E3F438}"/>
              </a:ext>
            </a:extLst>
          </p:cNvPr>
          <p:cNvSpPr>
            <a:spLocks noGrp="1"/>
          </p:cNvSpPr>
          <p:nvPr>
            <p:ph type="title"/>
          </p:nvPr>
        </p:nvSpPr>
        <p:spPr>
          <a:xfrm>
            <a:off x="1656272" y="382378"/>
            <a:ext cx="10377577"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B8672789-AAF2-7702-4207-1064535B7CDF}"/>
              </a:ext>
            </a:extLst>
          </p:cNvPr>
          <p:cNvSpPr>
            <a:spLocks noGrp="1"/>
          </p:cNvSpPr>
          <p:nvPr>
            <p:ph type="body" idx="1"/>
          </p:nvPr>
        </p:nvSpPr>
        <p:spPr>
          <a:xfrm>
            <a:off x="1656272" y="1698416"/>
            <a:ext cx="50866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1080F2-D709-4E5E-4272-A9CE93C841EB}"/>
              </a:ext>
            </a:extLst>
          </p:cNvPr>
          <p:cNvSpPr>
            <a:spLocks noGrp="1"/>
          </p:cNvSpPr>
          <p:nvPr>
            <p:ph sz="half" idx="2"/>
          </p:nvPr>
        </p:nvSpPr>
        <p:spPr>
          <a:xfrm>
            <a:off x="1656272" y="2522328"/>
            <a:ext cx="5086691" cy="38698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C7CE2F-14F3-1938-4E9E-10A8684A7217}"/>
              </a:ext>
            </a:extLst>
          </p:cNvPr>
          <p:cNvSpPr>
            <a:spLocks noGrp="1"/>
          </p:cNvSpPr>
          <p:nvPr>
            <p:ph type="body" sz="quarter" idx="3"/>
          </p:nvPr>
        </p:nvSpPr>
        <p:spPr>
          <a:xfrm>
            <a:off x="6917588" y="1698416"/>
            <a:ext cx="511626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4BAE64E2-B884-8741-C721-7AC0750E2060}"/>
              </a:ext>
            </a:extLst>
          </p:cNvPr>
          <p:cNvSpPr>
            <a:spLocks noGrp="1"/>
          </p:cNvSpPr>
          <p:nvPr>
            <p:ph sz="quarter" idx="4"/>
          </p:nvPr>
        </p:nvSpPr>
        <p:spPr>
          <a:xfrm>
            <a:off x="6917588" y="2522328"/>
            <a:ext cx="5116261" cy="386984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9BCC99FD-BFF4-9830-DC7B-F12D478E3B20}"/>
              </a:ext>
            </a:extLst>
          </p:cNvPr>
          <p:cNvSpPr>
            <a:spLocks noGrp="1"/>
          </p:cNvSpPr>
          <p:nvPr>
            <p:ph type="sldNum" sz="quarter" idx="10"/>
          </p:nvPr>
        </p:nvSpPr>
        <p:spPr>
          <a:xfrm>
            <a:off x="9448800" y="6492875"/>
            <a:ext cx="2743200" cy="365125"/>
          </a:xfrm>
          <a:prstGeom prst="rect">
            <a:avLst/>
          </a:prstGeom>
        </p:spPr>
        <p:txBody>
          <a:bodyPr/>
          <a:lstStyle>
            <a:lvl1pPr algn="r">
              <a:defRPr sz="1200">
                <a:solidFill>
                  <a:schemeClr val="bg1"/>
                </a:solidFill>
              </a:defRPr>
            </a:lvl1pPr>
          </a:lstStyle>
          <a:p>
            <a:fld id="{C27B60B4-C234-47A5-AB8B-9F6E1143F3DA}" type="slidenum">
              <a:rPr lang="en-US" smtClean="0"/>
              <a:pPr/>
              <a:t>‹#›</a:t>
            </a:fld>
            <a:endParaRPr lang="en-US"/>
          </a:p>
        </p:txBody>
      </p:sp>
    </p:spTree>
    <p:extLst>
      <p:ext uri="{BB962C8B-B14F-4D97-AF65-F5344CB8AC3E}">
        <p14:creationId xmlns:p14="http://schemas.microsoft.com/office/powerpoint/2010/main" val="244630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B7201-256A-BF1E-9F39-5B8894725AED}"/>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434227AA-E17F-B4D6-DAEE-50FA5D21D56F}"/>
              </a:ext>
            </a:extLst>
          </p:cNvPr>
          <p:cNvSpPr>
            <a:spLocks noGrp="1"/>
          </p:cNvSpPr>
          <p:nvPr>
            <p:ph type="sldNum" sz="quarter" idx="12"/>
          </p:nvPr>
        </p:nvSpPr>
        <p:spPr>
          <a:xfrm>
            <a:off x="9448800" y="6492875"/>
            <a:ext cx="2743200" cy="365125"/>
          </a:xfrm>
        </p:spPr>
        <p:txBody>
          <a:bodyPr/>
          <a:lstStyle/>
          <a:p>
            <a:fld id="{C27B60B4-C234-47A5-AB8B-9F6E1143F3DA}" type="slidenum">
              <a:rPr lang="en-US" smtClean="0"/>
              <a:t>‹#›</a:t>
            </a:fld>
            <a:endParaRPr lang="en-US"/>
          </a:p>
        </p:txBody>
      </p:sp>
    </p:spTree>
    <p:extLst>
      <p:ext uri="{BB962C8B-B14F-4D97-AF65-F5344CB8AC3E}">
        <p14:creationId xmlns:p14="http://schemas.microsoft.com/office/powerpoint/2010/main" val="2545509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06A2D6CD-E1A9-349F-7A73-5E705F3297D5}"/>
              </a:ext>
            </a:extLst>
          </p:cNvPr>
          <p:cNvSpPr>
            <a:spLocks noGrp="1"/>
          </p:cNvSpPr>
          <p:nvPr>
            <p:ph type="sldNum" sz="quarter" idx="4"/>
          </p:nvPr>
        </p:nvSpPr>
        <p:spPr>
          <a:xfrm>
            <a:off x="9448800" y="6492875"/>
            <a:ext cx="2743200" cy="365125"/>
          </a:xfrm>
          <a:prstGeom prst="rect">
            <a:avLst/>
          </a:prstGeom>
        </p:spPr>
        <p:txBody>
          <a:bodyPr/>
          <a:lstStyle>
            <a:lvl1pPr algn="r">
              <a:defRPr sz="1200">
                <a:solidFill>
                  <a:schemeClr val="bg1"/>
                </a:solidFill>
              </a:defRPr>
            </a:lvl1pPr>
          </a:lstStyle>
          <a:p>
            <a:fld id="{C27B60B4-C234-47A5-AB8B-9F6E1143F3DA}" type="slidenum">
              <a:rPr lang="en-US" smtClean="0"/>
              <a:pPr/>
              <a:t>‹#›</a:t>
            </a:fld>
            <a:endParaRPr lang="en-US"/>
          </a:p>
        </p:txBody>
      </p:sp>
    </p:spTree>
    <p:extLst>
      <p:ext uri="{BB962C8B-B14F-4D97-AF65-F5344CB8AC3E}">
        <p14:creationId xmlns:p14="http://schemas.microsoft.com/office/powerpoint/2010/main" val="1579918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19FFE-4EF3-1A32-0D56-AB59CBFD69F0}"/>
              </a:ext>
            </a:extLst>
          </p:cNvPr>
          <p:cNvSpPr>
            <a:spLocks noGrp="1"/>
          </p:cNvSpPr>
          <p:nvPr>
            <p:ph type="title"/>
          </p:nvPr>
        </p:nvSpPr>
        <p:spPr>
          <a:xfrm>
            <a:off x="1650671" y="454024"/>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06546E-BBD5-1512-9E22-71F0CA3B705F}"/>
              </a:ext>
            </a:extLst>
          </p:cNvPr>
          <p:cNvSpPr>
            <a:spLocks noGrp="1"/>
          </p:cNvSpPr>
          <p:nvPr>
            <p:ph idx="1"/>
          </p:nvPr>
        </p:nvSpPr>
        <p:spPr>
          <a:xfrm>
            <a:off x="5873301" y="99218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D63859-51FA-2DE2-84F9-5CAEC78D8A79}"/>
              </a:ext>
            </a:extLst>
          </p:cNvPr>
          <p:cNvSpPr>
            <a:spLocks noGrp="1"/>
          </p:cNvSpPr>
          <p:nvPr>
            <p:ph type="body" sz="half" idx="2"/>
          </p:nvPr>
        </p:nvSpPr>
        <p:spPr>
          <a:xfrm>
            <a:off x="1650671" y="2054224"/>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Slide Number Placeholder 5">
            <a:extLst>
              <a:ext uri="{FF2B5EF4-FFF2-40B4-BE49-F238E27FC236}">
                <a16:creationId xmlns:a16="http://schemas.microsoft.com/office/drawing/2014/main" id="{CD1B2819-DFD6-8DB4-18AE-4E6A35F3DE7F}"/>
              </a:ext>
            </a:extLst>
          </p:cNvPr>
          <p:cNvSpPr>
            <a:spLocks noGrp="1"/>
          </p:cNvSpPr>
          <p:nvPr>
            <p:ph type="sldNum" sz="quarter" idx="4"/>
          </p:nvPr>
        </p:nvSpPr>
        <p:spPr>
          <a:xfrm>
            <a:off x="9448800" y="6492875"/>
            <a:ext cx="2743200" cy="365125"/>
          </a:xfrm>
          <a:prstGeom prst="rect">
            <a:avLst/>
          </a:prstGeom>
        </p:spPr>
        <p:txBody>
          <a:bodyPr/>
          <a:lstStyle>
            <a:lvl1pPr algn="r">
              <a:defRPr sz="1200">
                <a:solidFill>
                  <a:schemeClr val="bg1"/>
                </a:solidFill>
              </a:defRPr>
            </a:lvl1pPr>
          </a:lstStyle>
          <a:p>
            <a:fld id="{C27B60B4-C234-47A5-AB8B-9F6E1143F3DA}" type="slidenum">
              <a:rPr lang="en-US" smtClean="0"/>
              <a:pPr/>
              <a:t>‹#›</a:t>
            </a:fld>
            <a:endParaRPr lang="en-US"/>
          </a:p>
        </p:txBody>
      </p:sp>
    </p:spTree>
    <p:extLst>
      <p:ext uri="{BB962C8B-B14F-4D97-AF65-F5344CB8AC3E}">
        <p14:creationId xmlns:p14="http://schemas.microsoft.com/office/powerpoint/2010/main" val="84896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4E979-1434-B729-1E49-ACF29531F7EA}"/>
              </a:ext>
            </a:extLst>
          </p:cNvPr>
          <p:cNvSpPr>
            <a:spLocks noGrp="1"/>
          </p:cNvSpPr>
          <p:nvPr>
            <p:ph type="title"/>
          </p:nvPr>
        </p:nvSpPr>
        <p:spPr>
          <a:xfrm>
            <a:off x="1676400" y="543464"/>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A4D1A9-C235-ABA5-A423-454AF9EF70B0}"/>
              </a:ext>
            </a:extLst>
          </p:cNvPr>
          <p:cNvSpPr>
            <a:spLocks noGrp="1"/>
          </p:cNvSpPr>
          <p:nvPr>
            <p:ph type="pic" idx="1"/>
          </p:nvPr>
        </p:nvSpPr>
        <p:spPr>
          <a:xfrm>
            <a:off x="5864525" y="10816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305842-5F03-50C6-3CB3-7300EA93EB1F}"/>
              </a:ext>
            </a:extLst>
          </p:cNvPr>
          <p:cNvSpPr>
            <a:spLocks noGrp="1"/>
          </p:cNvSpPr>
          <p:nvPr>
            <p:ph type="body" sz="half" idx="2"/>
          </p:nvPr>
        </p:nvSpPr>
        <p:spPr>
          <a:xfrm>
            <a:off x="1676400" y="2143664"/>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Slide Number Placeholder 5">
            <a:extLst>
              <a:ext uri="{FF2B5EF4-FFF2-40B4-BE49-F238E27FC236}">
                <a16:creationId xmlns:a16="http://schemas.microsoft.com/office/drawing/2014/main" id="{D3DB058E-8B96-B982-1DB3-AF6E02B3A334}"/>
              </a:ext>
            </a:extLst>
          </p:cNvPr>
          <p:cNvSpPr>
            <a:spLocks noGrp="1"/>
          </p:cNvSpPr>
          <p:nvPr>
            <p:ph type="sldNum" sz="quarter" idx="4"/>
          </p:nvPr>
        </p:nvSpPr>
        <p:spPr>
          <a:xfrm>
            <a:off x="9448800" y="6492875"/>
            <a:ext cx="2743200" cy="365125"/>
          </a:xfrm>
          <a:prstGeom prst="rect">
            <a:avLst/>
          </a:prstGeom>
        </p:spPr>
        <p:txBody>
          <a:bodyPr/>
          <a:lstStyle>
            <a:lvl1pPr algn="r">
              <a:defRPr sz="1200">
                <a:solidFill>
                  <a:schemeClr val="bg1"/>
                </a:solidFill>
              </a:defRPr>
            </a:lvl1pPr>
          </a:lstStyle>
          <a:p>
            <a:fld id="{C27B60B4-C234-47A5-AB8B-9F6E1143F3DA}" type="slidenum">
              <a:rPr lang="en-US" smtClean="0"/>
              <a:pPr/>
              <a:t>‹#›</a:t>
            </a:fld>
            <a:endParaRPr lang="en-US"/>
          </a:p>
        </p:txBody>
      </p:sp>
    </p:spTree>
    <p:extLst>
      <p:ext uri="{BB962C8B-B14F-4D97-AF65-F5344CB8AC3E}">
        <p14:creationId xmlns:p14="http://schemas.microsoft.com/office/powerpoint/2010/main" val="356871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6F315-A550-A11A-5697-0ED03880CB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A6AC589-F1D9-31C8-31DE-EE56349D108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E499B1E2-9D64-02CC-796B-6AA9618A8C2A}"/>
              </a:ext>
            </a:extLst>
          </p:cNvPr>
          <p:cNvSpPr>
            <a:spLocks noGrp="1"/>
          </p:cNvSpPr>
          <p:nvPr>
            <p:ph type="sldNum" sz="quarter" idx="4"/>
          </p:nvPr>
        </p:nvSpPr>
        <p:spPr>
          <a:xfrm>
            <a:off x="9448800" y="6492875"/>
            <a:ext cx="2743200" cy="365125"/>
          </a:xfrm>
          <a:prstGeom prst="rect">
            <a:avLst/>
          </a:prstGeom>
        </p:spPr>
        <p:txBody>
          <a:bodyPr/>
          <a:lstStyle>
            <a:lvl1pPr algn="r">
              <a:defRPr sz="1200">
                <a:solidFill>
                  <a:schemeClr val="bg1"/>
                </a:solidFill>
              </a:defRPr>
            </a:lvl1pPr>
          </a:lstStyle>
          <a:p>
            <a:fld id="{C27B60B4-C234-47A5-AB8B-9F6E1143F3DA}" type="slidenum">
              <a:rPr lang="en-US" smtClean="0"/>
              <a:pPr/>
              <a:t>‹#›</a:t>
            </a:fld>
            <a:endParaRPr lang="en-US"/>
          </a:p>
        </p:txBody>
      </p:sp>
    </p:spTree>
    <p:extLst>
      <p:ext uri="{BB962C8B-B14F-4D97-AF65-F5344CB8AC3E}">
        <p14:creationId xmlns:p14="http://schemas.microsoft.com/office/powerpoint/2010/main" val="90119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AAC81-E8E5-1EFA-FA9A-56C85FE496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4B9CC5-9BEE-21CE-D1AB-39E9294BC6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7BB201FB-D061-92D9-A682-4DD4FA705465}"/>
              </a:ext>
            </a:extLst>
          </p:cNvPr>
          <p:cNvSpPr>
            <a:spLocks noGrp="1"/>
          </p:cNvSpPr>
          <p:nvPr>
            <p:ph type="sldNum" sz="quarter" idx="4"/>
          </p:nvPr>
        </p:nvSpPr>
        <p:spPr>
          <a:xfrm>
            <a:off x="11480307" y="5507342"/>
            <a:ext cx="5851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6A08C2-F1AA-406A-B85D-C4BBE3739B51}" type="slidenum">
              <a:rPr lang="en-US" smtClean="0"/>
              <a:t>‹#›</a:t>
            </a:fld>
            <a:endParaRPr lang="en-US"/>
          </a:p>
        </p:txBody>
      </p:sp>
    </p:spTree>
    <p:extLst>
      <p:ext uri="{BB962C8B-B14F-4D97-AF65-F5344CB8AC3E}">
        <p14:creationId xmlns:p14="http://schemas.microsoft.com/office/powerpoint/2010/main" val="154275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F519EB-8401-F817-B700-1B90A736DC54}"/>
              </a:ext>
            </a:extLst>
          </p:cNvPr>
          <p:cNvSpPr>
            <a:spLocks noGrp="1"/>
          </p:cNvSpPr>
          <p:nvPr>
            <p:ph type="title" orient="vert"/>
          </p:nvPr>
        </p:nvSpPr>
        <p:spPr>
          <a:xfrm>
            <a:off x="9423627"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1ECEE1B-FA32-D653-9087-4231FF394025}"/>
              </a:ext>
            </a:extLst>
          </p:cNvPr>
          <p:cNvSpPr>
            <a:spLocks noGrp="1"/>
          </p:cNvSpPr>
          <p:nvPr>
            <p:ph type="body" orient="vert" idx="1"/>
          </p:nvPr>
        </p:nvSpPr>
        <p:spPr>
          <a:xfrm>
            <a:off x="1656271" y="365125"/>
            <a:ext cx="7614955"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a:extLst>
              <a:ext uri="{FF2B5EF4-FFF2-40B4-BE49-F238E27FC236}">
                <a16:creationId xmlns:a16="http://schemas.microsoft.com/office/drawing/2014/main" id="{B60CE353-063E-E838-99C8-476166B7749B}"/>
              </a:ext>
            </a:extLst>
          </p:cNvPr>
          <p:cNvSpPr>
            <a:spLocks noGrp="1"/>
          </p:cNvSpPr>
          <p:nvPr>
            <p:ph type="sldNum" sz="quarter" idx="4"/>
          </p:nvPr>
        </p:nvSpPr>
        <p:spPr>
          <a:xfrm>
            <a:off x="9448800" y="6492875"/>
            <a:ext cx="2743200" cy="365125"/>
          </a:xfrm>
          <a:prstGeom prst="rect">
            <a:avLst/>
          </a:prstGeom>
        </p:spPr>
        <p:txBody>
          <a:bodyPr/>
          <a:lstStyle>
            <a:lvl1pPr algn="r">
              <a:defRPr sz="1200">
                <a:solidFill>
                  <a:schemeClr val="bg1"/>
                </a:solidFill>
              </a:defRPr>
            </a:lvl1pPr>
          </a:lstStyle>
          <a:p>
            <a:fld id="{C27B60B4-C234-47A5-AB8B-9F6E1143F3DA}" type="slidenum">
              <a:rPr lang="en-US" smtClean="0"/>
              <a:pPr/>
              <a:t>‹#›</a:t>
            </a:fld>
            <a:endParaRPr lang="en-US"/>
          </a:p>
        </p:txBody>
      </p:sp>
    </p:spTree>
    <p:extLst>
      <p:ext uri="{BB962C8B-B14F-4D97-AF65-F5344CB8AC3E}">
        <p14:creationId xmlns:p14="http://schemas.microsoft.com/office/powerpoint/2010/main" val="283199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09AC5-9282-FA88-75CA-11C0390577EF}"/>
              </a:ext>
            </a:extLst>
          </p:cNvPr>
          <p:cNvSpPr>
            <a:spLocks noGrp="1"/>
          </p:cNvSpPr>
          <p:nvPr>
            <p:ph type="ctrTitle"/>
          </p:nvPr>
        </p:nvSpPr>
        <p:spPr>
          <a:xfrm>
            <a:off x="1524000" y="2527540"/>
            <a:ext cx="9144000" cy="1776136"/>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CF80E83-8171-7384-C9DF-B6F625585508}"/>
              </a:ext>
            </a:extLst>
          </p:cNvPr>
          <p:cNvSpPr>
            <a:spLocks noGrp="1"/>
          </p:cNvSpPr>
          <p:nvPr>
            <p:ph type="subTitle" idx="1"/>
          </p:nvPr>
        </p:nvSpPr>
        <p:spPr>
          <a:xfrm>
            <a:off x="1524000" y="4330460"/>
            <a:ext cx="9144000" cy="92734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extBox 6">
            <a:extLst>
              <a:ext uri="{FF2B5EF4-FFF2-40B4-BE49-F238E27FC236}">
                <a16:creationId xmlns:a16="http://schemas.microsoft.com/office/drawing/2014/main" id="{E8E34F40-FC50-EBE2-351B-0758440A7E90}"/>
              </a:ext>
            </a:extLst>
          </p:cNvPr>
          <p:cNvSpPr txBox="1"/>
          <p:nvPr userDrawn="1"/>
        </p:nvSpPr>
        <p:spPr>
          <a:xfrm>
            <a:off x="9950240" y="6262256"/>
            <a:ext cx="1573948" cy="584775"/>
          </a:xfrm>
          <a:prstGeom prst="rect">
            <a:avLst/>
          </a:prstGeom>
          <a:noFill/>
        </p:spPr>
        <p:txBody>
          <a:bodyPr wrap="square">
            <a:spAutoFit/>
          </a:bodyPr>
          <a:lstStyle/>
          <a:p>
            <a:pPr algn="l"/>
            <a:r>
              <a:rPr lang="en-US" sz="800" dirty="0">
                <a:solidFill>
                  <a:schemeClr val="bg1"/>
                </a:solidFill>
              </a:rPr>
              <a:t>This material is based upon work supported by the National Science Foundation (NSF) under Grant #2315364.</a:t>
            </a:r>
          </a:p>
        </p:txBody>
      </p:sp>
      <p:pic>
        <p:nvPicPr>
          <p:cNvPr id="8" name="Picture 4">
            <a:extLst>
              <a:ext uri="{FF2B5EF4-FFF2-40B4-BE49-F238E27FC236}">
                <a16:creationId xmlns:a16="http://schemas.microsoft.com/office/drawing/2014/main" id="{5F8ADBEF-A7F7-903B-EBD4-0AFEACAA409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412484" y="6173015"/>
            <a:ext cx="675558" cy="67555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CC4F418-B31E-B87B-E93C-71FB284E2E75}"/>
              </a:ext>
            </a:extLst>
          </p:cNvPr>
          <p:cNvPicPr>
            <a:picLocks noChangeAspect="1"/>
          </p:cNvPicPr>
          <p:nvPr userDrawn="1"/>
        </p:nvPicPr>
        <p:blipFill>
          <a:blip r:embed="rId3"/>
          <a:stretch>
            <a:fillRect/>
          </a:stretch>
        </p:blipFill>
        <p:spPr>
          <a:xfrm>
            <a:off x="9120186" y="6290537"/>
            <a:ext cx="827343" cy="522072"/>
          </a:xfrm>
          <a:prstGeom prst="rect">
            <a:avLst/>
          </a:prstGeom>
        </p:spPr>
      </p:pic>
    </p:spTree>
    <p:extLst>
      <p:ext uri="{BB962C8B-B14F-4D97-AF65-F5344CB8AC3E}">
        <p14:creationId xmlns:p14="http://schemas.microsoft.com/office/powerpoint/2010/main" val="2075712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95CF-D2A4-217A-C015-AF3AF5E4FE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D1D8FC-A219-C7CE-3A69-ACBFCAA166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0222246B-5C0B-BE24-62B4-7D54239420D7}"/>
              </a:ext>
            </a:extLst>
          </p:cNvPr>
          <p:cNvSpPr>
            <a:spLocks noGrp="1"/>
          </p:cNvSpPr>
          <p:nvPr>
            <p:ph type="sldNum" sz="quarter" idx="12"/>
          </p:nvPr>
        </p:nvSpPr>
        <p:spPr>
          <a:xfrm>
            <a:off x="9448800" y="6492875"/>
            <a:ext cx="2743200" cy="365125"/>
          </a:xfrm>
        </p:spPr>
        <p:txBody>
          <a:bodyPr/>
          <a:lstStyle/>
          <a:p>
            <a:fld id="{C27B60B4-C234-47A5-AB8B-9F6E1143F3DA}" type="slidenum">
              <a:rPr lang="en-US" smtClean="0"/>
              <a:t>‹#›</a:t>
            </a:fld>
            <a:endParaRPr lang="en-US"/>
          </a:p>
        </p:txBody>
      </p:sp>
    </p:spTree>
    <p:extLst>
      <p:ext uri="{BB962C8B-B14F-4D97-AF65-F5344CB8AC3E}">
        <p14:creationId xmlns:p14="http://schemas.microsoft.com/office/powerpoint/2010/main" val="3965387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9117F-4A1D-AE78-5D69-83808BBFBDE8}"/>
              </a:ext>
            </a:extLst>
          </p:cNvPr>
          <p:cNvSpPr>
            <a:spLocks noGrp="1"/>
          </p:cNvSpPr>
          <p:nvPr>
            <p:ph type="title"/>
          </p:nvPr>
        </p:nvSpPr>
        <p:spPr>
          <a:xfrm>
            <a:off x="831850" y="1310239"/>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27E6026-85E2-FB12-213B-77139C034AF9}"/>
              </a:ext>
            </a:extLst>
          </p:cNvPr>
          <p:cNvSpPr>
            <a:spLocks noGrp="1"/>
          </p:cNvSpPr>
          <p:nvPr>
            <p:ph type="body" idx="1"/>
          </p:nvPr>
        </p:nvSpPr>
        <p:spPr>
          <a:xfrm>
            <a:off x="831850" y="41899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8" name="Slide Number Placeholder 5">
            <a:extLst>
              <a:ext uri="{FF2B5EF4-FFF2-40B4-BE49-F238E27FC236}">
                <a16:creationId xmlns:a16="http://schemas.microsoft.com/office/drawing/2014/main" id="{B03A238D-0250-752E-1CE1-39573C18E381}"/>
              </a:ext>
            </a:extLst>
          </p:cNvPr>
          <p:cNvSpPr>
            <a:spLocks noGrp="1"/>
          </p:cNvSpPr>
          <p:nvPr>
            <p:ph type="sldNum" sz="quarter" idx="4"/>
          </p:nvPr>
        </p:nvSpPr>
        <p:spPr>
          <a:xfrm>
            <a:off x="11480307" y="5507588"/>
            <a:ext cx="5851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6A08C2-F1AA-406A-B85D-C4BBE3739B51}" type="slidenum">
              <a:rPr lang="en-US" smtClean="0"/>
              <a:t>‹#›</a:t>
            </a:fld>
            <a:endParaRPr lang="en-US"/>
          </a:p>
        </p:txBody>
      </p:sp>
    </p:spTree>
    <p:extLst>
      <p:ext uri="{BB962C8B-B14F-4D97-AF65-F5344CB8AC3E}">
        <p14:creationId xmlns:p14="http://schemas.microsoft.com/office/powerpoint/2010/main" val="1218995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629F-4DB8-F0F8-4BE5-E15CB04823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B0A74D-81AF-886C-9056-B1D358E05196}"/>
              </a:ext>
            </a:extLst>
          </p:cNvPr>
          <p:cNvSpPr>
            <a:spLocks noGrp="1"/>
          </p:cNvSpPr>
          <p:nvPr>
            <p:ph sz="half" idx="1"/>
          </p:nvPr>
        </p:nvSpPr>
        <p:spPr>
          <a:xfrm>
            <a:off x="838200" y="1825624"/>
            <a:ext cx="5181600" cy="40468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4E927C9-37E5-F0CF-E6FA-E00ED3CAD205}"/>
              </a:ext>
            </a:extLst>
          </p:cNvPr>
          <p:cNvSpPr>
            <a:spLocks noGrp="1"/>
          </p:cNvSpPr>
          <p:nvPr>
            <p:ph sz="half" idx="2"/>
          </p:nvPr>
        </p:nvSpPr>
        <p:spPr>
          <a:xfrm>
            <a:off x="6172200" y="1825624"/>
            <a:ext cx="5181600" cy="40468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58115D67-ED5D-99B0-B97A-20322C783B2B}"/>
              </a:ext>
            </a:extLst>
          </p:cNvPr>
          <p:cNvSpPr>
            <a:spLocks noGrp="1"/>
          </p:cNvSpPr>
          <p:nvPr>
            <p:ph type="sldNum" sz="quarter" idx="4"/>
          </p:nvPr>
        </p:nvSpPr>
        <p:spPr>
          <a:xfrm>
            <a:off x="11473337" y="5507347"/>
            <a:ext cx="5851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6A08C2-F1AA-406A-B85D-C4BBE3739B51}" type="slidenum">
              <a:rPr lang="en-US" smtClean="0"/>
              <a:t>‹#›</a:t>
            </a:fld>
            <a:endParaRPr lang="en-US"/>
          </a:p>
        </p:txBody>
      </p:sp>
    </p:spTree>
    <p:extLst>
      <p:ext uri="{BB962C8B-B14F-4D97-AF65-F5344CB8AC3E}">
        <p14:creationId xmlns:p14="http://schemas.microsoft.com/office/powerpoint/2010/main" val="1892404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7032F-7B94-3FB4-81B5-4F64A3D77B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5FD426-687F-220C-FCB7-5B2F6FC1AD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692AC3-81DA-6852-BA7C-23597A3D60BA}"/>
              </a:ext>
            </a:extLst>
          </p:cNvPr>
          <p:cNvSpPr>
            <a:spLocks noGrp="1"/>
          </p:cNvSpPr>
          <p:nvPr>
            <p:ph sz="half" idx="2"/>
          </p:nvPr>
        </p:nvSpPr>
        <p:spPr>
          <a:xfrm>
            <a:off x="839788" y="2505075"/>
            <a:ext cx="5157787" cy="33673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99DBFA2-CA2E-D9BE-E279-99F1A97588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8957099-56F7-CA6A-73BD-1BC54B63EE00}"/>
              </a:ext>
            </a:extLst>
          </p:cNvPr>
          <p:cNvSpPr>
            <a:spLocks noGrp="1"/>
          </p:cNvSpPr>
          <p:nvPr>
            <p:ph sz="quarter" idx="4"/>
          </p:nvPr>
        </p:nvSpPr>
        <p:spPr>
          <a:xfrm>
            <a:off x="6172200" y="2505075"/>
            <a:ext cx="5183188" cy="33673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0BA3186F-EA90-996E-E257-9FD8A5B162B1}"/>
              </a:ext>
            </a:extLst>
          </p:cNvPr>
          <p:cNvSpPr>
            <a:spLocks noGrp="1"/>
          </p:cNvSpPr>
          <p:nvPr>
            <p:ph type="sldNum" sz="quarter" idx="10"/>
          </p:nvPr>
        </p:nvSpPr>
        <p:spPr>
          <a:xfrm>
            <a:off x="11473337" y="5507347"/>
            <a:ext cx="5851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6A08C2-F1AA-406A-B85D-C4BBE3739B51}" type="slidenum">
              <a:rPr lang="en-US" smtClean="0"/>
              <a:t>‹#›</a:t>
            </a:fld>
            <a:endParaRPr lang="en-US"/>
          </a:p>
        </p:txBody>
      </p:sp>
    </p:spTree>
    <p:extLst>
      <p:ext uri="{BB962C8B-B14F-4D97-AF65-F5344CB8AC3E}">
        <p14:creationId xmlns:p14="http://schemas.microsoft.com/office/powerpoint/2010/main" val="4211997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02FF7-936E-1098-1325-8FBFA96A7B23}"/>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31A6014C-F897-D180-D2D0-76243206C320}"/>
              </a:ext>
            </a:extLst>
          </p:cNvPr>
          <p:cNvSpPr>
            <a:spLocks noGrp="1"/>
          </p:cNvSpPr>
          <p:nvPr>
            <p:ph type="sldNum" sz="quarter" idx="12"/>
          </p:nvPr>
        </p:nvSpPr>
        <p:spPr>
          <a:xfrm>
            <a:off x="88777" y="6351686"/>
            <a:ext cx="585186" cy="365125"/>
          </a:xfrm>
          <a:prstGeom prst="rect">
            <a:avLst/>
          </a:prstGeom>
        </p:spPr>
        <p:txBody>
          <a:bodyPr/>
          <a:lstStyle/>
          <a:p>
            <a:fld id="{646A08C2-F1AA-406A-B85D-C4BBE3739B51}" type="slidenum">
              <a:rPr lang="en-US" smtClean="0"/>
              <a:t>‹#›</a:t>
            </a:fld>
            <a:endParaRPr lang="en-US"/>
          </a:p>
        </p:txBody>
      </p:sp>
      <p:sp>
        <p:nvSpPr>
          <p:cNvPr id="3" name="Slide Number Placeholder 5">
            <a:extLst>
              <a:ext uri="{FF2B5EF4-FFF2-40B4-BE49-F238E27FC236}">
                <a16:creationId xmlns:a16="http://schemas.microsoft.com/office/drawing/2014/main" id="{E20C4B33-B508-C2B9-CA90-7358953D8B3C}"/>
              </a:ext>
            </a:extLst>
          </p:cNvPr>
          <p:cNvSpPr txBox="1">
            <a:spLocks/>
          </p:cNvSpPr>
          <p:nvPr userDrawn="1"/>
        </p:nvSpPr>
        <p:spPr>
          <a:xfrm>
            <a:off x="11473337" y="5507347"/>
            <a:ext cx="58518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46A08C2-F1AA-406A-B85D-C4BBE3739B51}" type="slidenum">
              <a:rPr lang="en-US" smtClean="0"/>
              <a:pPr/>
              <a:t>‹#›</a:t>
            </a:fld>
            <a:endParaRPr lang="en-US"/>
          </a:p>
        </p:txBody>
      </p:sp>
    </p:spTree>
    <p:extLst>
      <p:ext uri="{BB962C8B-B14F-4D97-AF65-F5344CB8AC3E}">
        <p14:creationId xmlns:p14="http://schemas.microsoft.com/office/powerpoint/2010/main" val="3830645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5B78D985-8D63-BF07-7741-FE3E4F257E9D}"/>
              </a:ext>
            </a:extLst>
          </p:cNvPr>
          <p:cNvSpPr>
            <a:spLocks noGrp="1"/>
          </p:cNvSpPr>
          <p:nvPr>
            <p:ph type="sldNum" sz="quarter" idx="4"/>
          </p:nvPr>
        </p:nvSpPr>
        <p:spPr>
          <a:xfrm>
            <a:off x="11473337" y="5507347"/>
            <a:ext cx="5851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6A08C2-F1AA-406A-B85D-C4BBE3739B51}" type="slidenum">
              <a:rPr lang="en-US" smtClean="0"/>
              <a:t>‹#›</a:t>
            </a:fld>
            <a:endParaRPr lang="en-US"/>
          </a:p>
        </p:txBody>
      </p:sp>
    </p:spTree>
    <p:extLst>
      <p:ext uri="{BB962C8B-B14F-4D97-AF65-F5344CB8AC3E}">
        <p14:creationId xmlns:p14="http://schemas.microsoft.com/office/powerpoint/2010/main" val="3253045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D783-91A9-F238-18EB-A9C83E2065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D1E12A3-700C-A673-A9B4-57C756FA21CB}"/>
              </a:ext>
            </a:extLst>
          </p:cNvPr>
          <p:cNvSpPr>
            <a:spLocks noGrp="1"/>
          </p:cNvSpPr>
          <p:nvPr>
            <p:ph idx="1"/>
          </p:nvPr>
        </p:nvSpPr>
        <p:spPr>
          <a:xfrm>
            <a:off x="5183188" y="457200"/>
            <a:ext cx="6172200" cy="541527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695E5195-2809-EF66-C6E8-13ED17D04320}"/>
              </a:ext>
            </a:extLst>
          </p:cNvPr>
          <p:cNvSpPr>
            <a:spLocks noGrp="1"/>
          </p:cNvSpPr>
          <p:nvPr>
            <p:ph type="body" sz="half" idx="2"/>
          </p:nvPr>
        </p:nvSpPr>
        <p:spPr>
          <a:xfrm>
            <a:off x="839788" y="2057399"/>
            <a:ext cx="3932237" cy="38150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5">
            <a:extLst>
              <a:ext uri="{FF2B5EF4-FFF2-40B4-BE49-F238E27FC236}">
                <a16:creationId xmlns:a16="http://schemas.microsoft.com/office/drawing/2014/main" id="{717EBAC0-5113-1236-FD66-119E34C5D170}"/>
              </a:ext>
            </a:extLst>
          </p:cNvPr>
          <p:cNvSpPr>
            <a:spLocks noGrp="1"/>
          </p:cNvSpPr>
          <p:nvPr>
            <p:ph type="sldNum" sz="quarter" idx="4"/>
          </p:nvPr>
        </p:nvSpPr>
        <p:spPr>
          <a:xfrm>
            <a:off x="11473337" y="5507347"/>
            <a:ext cx="5851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6A08C2-F1AA-406A-B85D-C4BBE3739B51}" type="slidenum">
              <a:rPr lang="en-US" smtClean="0"/>
              <a:t>‹#›</a:t>
            </a:fld>
            <a:endParaRPr lang="en-US"/>
          </a:p>
        </p:txBody>
      </p:sp>
    </p:spTree>
    <p:extLst>
      <p:ext uri="{BB962C8B-B14F-4D97-AF65-F5344CB8AC3E}">
        <p14:creationId xmlns:p14="http://schemas.microsoft.com/office/powerpoint/2010/main" val="955718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A52CC-0900-6113-5532-6376CE641E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5AA46FF-94DC-CE9F-453C-04CD35B1FB6A}"/>
              </a:ext>
            </a:extLst>
          </p:cNvPr>
          <p:cNvSpPr>
            <a:spLocks noGrp="1"/>
          </p:cNvSpPr>
          <p:nvPr>
            <p:ph type="pic" idx="1"/>
          </p:nvPr>
        </p:nvSpPr>
        <p:spPr>
          <a:xfrm>
            <a:off x="5180012" y="457200"/>
            <a:ext cx="6172200" cy="541527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1DDBFD-061D-CA59-935F-9B2FEF871267}"/>
              </a:ext>
            </a:extLst>
          </p:cNvPr>
          <p:cNvSpPr>
            <a:spLocks noGrp="1"/>
          </p:cNvSpPr>
          <p:nvPr>
            <p:ph type="body" sz="half" idx="2"/>
          </p:nvPr>
        </p:nvSpPr>
        <p:spPr>
          <a:xfrm>
            <a:off x="839788" y="2057399"/>
            <a:ext cx="3932237" cy="38150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5">
            <a:extLst>
              <a:ext uri="{FF2B5EF4-FFF2-40B4-BE49-F238E27FC236}">
                <a16:creationId xmlns:a16="http://schemas.microsoft.com/office/drawing/2014/main" id="{8557C351-0C4E-EE5E-D06E-8FC359F1A0D2}"/>
              </a:ext>
            </a:extLst>
          </p:cNvPr>
          <p:cNvSpPr>
            <a:spLocks noGrp="1"/>
          </p:cNvSpPr>
          <p:nvPr>
            <p:ph type="sldNum" sz="quarter" idx="4"/>
          </p:nvPr>
        </p:nvSpPr>
        <p:spPr>
          <a:xfrm>
            <a:off x="11473337" y="5507347"/>
            <a:ext cx="5851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6A08C2-F1AA-406A-B85D-C4BBE3739B51}" type="slidenum">
              <a:rPr lang="en-US" smtClean="0"/>
              <a:t>‹#›</a:t>
            </a:fld>
            <a:endParaRPr lang="en-US"/>
          </a:p>
        </p:txBody>
      </p:sp>
    </p:spTree>
    <p:extLst>
      <p:ext uri="{BB962C8B-B14F-4D97-AF65-F5344CB8AC3E}">
        <p14:creationId xmlns:p14="http://schemas.microsoft.com/office/powerpoint/2010/main" val="392354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image" Target="../media/image1.png"/><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0EC176-411C-A2C3-D9B2-E4B06EA71D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C700A13-E690-21D9-5EAF-B76F6F52E181}"/>
              </a:ext>
            </a:extLst>
          </p:cNvPr>
          <p:cNvSpPr>
            <a:spLocks noGrp="1"/>
          </p:cNvSpPr>
          <p:nvPr>
            <p:ph type="body" idx="1"/>
          </p:nvPr>
        </p:nvSpPr>
        <p:spPr>
          <a:xfrm>
            <a:off x="838200" y="1825625"/>
            <a:ext cx="10515600" cy="404684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15D78E90-514A-0A91-9E1B-E1790453E44A}"/>
              </a:ext>
            </a:extLst>
          </p:cNvPr>
          <p:cNvSpPr>
            <a:spLocks noGrp="1"/>
          </p:cNvSpPr>
          <p:nvPr>
            <p:ph type="sldNum" sz="quarter" idx="4"/>
          </p:nvPr>
        </p:nvSpPr>
        <p:spPr>
          <a:xfrm>
            <a:off x="11473337" y="5507347"/>
            <a:ext cx="5851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6A08C2-F1AA-406A-B85D-C4BBE3739B51}" type="slidenum">
              <a:rPr lang="en-US" smtClean="0"/>
              <a:t>‹#›</a:t>
            </a:fld>
            <a:endParaRPr lang="en-US"/>
          </a:p>
        </p:txBody>
      </p:sp>
      <p:pic>
        <p:nvPicPr>
          <p:cNvPr id="8" name="Picture 7" descr="Blue and white text with white text&#10;&#10;Description automatically generated">
            <a:extLst>
              <a:ext uri="{FF2B5EF4-FFF2-40B4-BE49-F238E27FC236}">
                <a16:creationId xmlns:a16="http://schemas.microsoft.com/office/drawing/2014/main" id="{9D42D173-801E-CD02-3D33-7ABC7469455D}"/>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1461" y="6029593"/>
            <a:ext cx="1800471" cy="801773"/>
          </a:xfrm>
          <a:prstGeom prst="rect">
            <a:avLst/>
          </a:prstGeom>
        </p:spPr>
      </p:pic>
      <p:cxnSp>
        <p:nvCxnSpPr>
          <p:cNvPr id="10" name="Straight Connector 9">
            <a:extLst>
              <a:ext uri="{FF2B5EF4-FFF2-40B4-BE49-F238E27FC236}">
                <a16:creationId xmlns:a16="http://schemas.microsoft.com/office/drawing/2014/main" id="{4985044C-2049-8A35-490E-C7C4C3A894CD}"/>
              </a:ext>
            </a:extLst>
          </p:cNvPr>
          <p:cNvCxnSpPr>
            <a:cxnSpLocks/>
          </p:cNvCxnSpPr>
          <p:nvPr userDrawn="1"/>
        </p:nvCxnSpPr>
        <p:spPr>
          <a:xfrm>
            <a:off x="0" y="5989910"/>
            <a:ext cx="12192000"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609C99E-F6B0-4990-00CF-1ECE6FD0F846}"/>
              </a:ext>
            </a:extLst>
          </p:cNvPr>
          <p:cNvSpPr txBox="1"/>
          <p:nvPr userDrawn="1"/>
        </p:nvSpPr>
        <p:spPr>
          <a:xfrm>
            <a:off x="10412083" y="6102855"/>
            <a:ext cx="1208442" cy="630942"/>
          </a:xfrm>
          <a:prstGeom prst="rect">
            <a:avLst/>
          </a:prstGeom>
          <a:noFill/>
        </p:spPr>
        <p:txBody>
          <a:bodyPr wrap="square">
            <a:spAutoFit/>
          </a:bodyPr>
          <a:lstStyle/>
          <a:p>
            <a:pPr algn="l"/>
            <a:r>
              <a:rPr lang="en-US" sz="700" dirty="0"/>
              <a:t>This material is based upon work supported by the National Science Foundation (NSF) under Grant #2315364.</a:t>
            </a:r>
          </a:p>
        </p:txBody>
      </p:sp>
      <p:pic>
        <p:nvPicPr>
          <p:cNvPr id="14" name="Picture 4">
            <a:extLst>
              <a:ext uri="{FF2B5EF4-FFF2-40B4-BE49-F238E27FC236}">
                <a16:creationId xmlns:a16="http://schemas.microsoft.com/office/drawing/2014/main" id="{A2903977-83CF-C2DC-7FD5-6A38C49012CA}"/>
              </a:ext>
            </a:extLst>
          </p:cNvPr>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11535303" y="6125739"/>
            <a:ext cx="523220" cy="52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76338"/>
      </p:ext>
    </p:extLst>
  </p:cSld>
  <p:clrMap bg1="dk1" tx1="lt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90000"/>
        </a:lnSpc>
        <a:spcBef>
          <a:spcPct val="0"/>
        </a:spcBef>
        <a:buNone/>
        <a:defRPr sz="4400" kern="1200">
          <a:solidFill>
            <a:schemeClr val="accent2">
              <a:lumMod val="60000"/>
              <a:lumOff val="4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FD4472-6AF7-22CB-EC2A-F77A32B16D6D}"/>
              </a:ext>
            </a:extLst>
          </p:cNvPr>
          <p:cNvSpPr>
            <a:spLocks noGrp="1"/>
          </p:cNvSpPr>
          <p:nvPr>
            <p:ph type="title"/>
          </p:nvPr>
        </p:nvSpPr>
        <p:spPr>
          <a:xfrm>
            <a:off x="1673526" y="365125"/>
            <a:ext cx="10325816"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B93662F-D65E-6605-0A94-AB5668B0D396}"/>
              </a:ext>
            </a:extLst>
          </p:cNvPr>
          <p:cNvSpPr>
            <a:spLocks noGrp="1"/>
          </p:cNvSpPr>
          <p:nvPr>
            <p:ph type="body" idx="1"/>
          </p:nvPr>
        </p:nvSpPr>
        <p:spPr>
          <a:xfrm>
            <a:off x="1673525" y="1825624"/>
            <a:ext cx="10325816" cy="4583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E99EE20E-B0EF-DA70-2CA5-2B856D138894}"/>
              </a:ext>
            </a:extLst>
          </p:cNvPr>
          <p:cNvCxnSpPr/>
          <p:nvPr userDrawn="1"/>
        </p:nvCxnSpPr>
        <p:spPr>
          <a:xfrm>
            <a:off x="1527142" y="0"/>
            <a:ext cx="0" cy="685800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Blue and white text with white text&#10;&#10;Description automatically generated">
            <a:extLst>
              <a:ext uri="{FF2B5EF4-FFF2-40B4-BE49-F238E27FC236}">
                <a16:creationId xmlns:a16="http://schemas.microsoft.com/office/drawing/2014/main" id="{B24FC204-9527-57C2-F065-A82A1A7273CF}"/>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24144" y="0"/>
            <a:ext cx="1460658" cy="650449"/>
          </a:xfrm>
          <a:prstGeom prst="rect">
            <a:avLst/>
          </a:prstGeom>
        </p:spPr>
      </p:pic>
      <p:sp>
        <p:nvSpPr>
          <p:cNvPr id="11" name="TextBox 10">
            <a:extLst>
              <a:ext uri="{FF2B5EF4-FFF2-40B4-BE49-F238E27FC236}">
                <a16:creationId xmlns:a16="http://schemas.microsoft.com/office/drawing/2014/main" id="{636215D7-7E5D-82BD-1504-2E431C7BE4DF}"/>
              </a:ext>
            </a:extLst>
          </p:cNvPr>
          <p:cNvSpPr txBox="1"/>
          <p:nvPr userDrawn="1"/>
        </p:nvSpPr>
        <p:spPr>
          <a:xfrm>
            <a:off x="0" y="6227058"/>
            <a:ext cx="1056886" cy="630942"/>
          </a:xfrm>
          <a:prstGeom prst="rect">
            <a:avLst/>
          </a:prstGeom>
          <a:noFill/>
        </p:spPr>
        <p:txBody>
          <a:bodyPr wrap="square">
            <a:spAutoFit/>
          </a:bodyPr>
          <a:lstStyle/>
          <a:p>
            <a:pPr algn="l"/>
            <a:r>
              <a:rPr lang="en-US" sz="700" dirty="0">
                <a:solidFill>
                  <a:schemeClr val="bg1"/>
                </a:solidFill>
              </a:rPr>
              <a:t>This material is based upon work supported by the National Science Foundation (NSF) under Grant #2315364.</a:t>
            </a:r>
          </a:p>
        </p:txBody>
      </p:sp>
      <p:pic>
        <p:nvPicPr>
          <p:cNvPr id="12" name="Picture 4">
            <a:extLst>
              <a:ext uri="{FF2B5EF4-FFF2-40B4-BE49-F238E27FC236}">
                <a16:creationId xmlns:a16="http://schemas.microsoft.com/office/drawing/2014/main" id="{DE53A735-E1E6-AFE0-8712-A411C8FEC32E}"/>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988631" y="6267745"/>
            <a:ext cx="496171" cy="4961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5">
            <a:extLst>
              <a:ext uri="{FF2B5EF4-FFF2-40B4-BE49-F238E27FC236}">
                <a16:creationId xmlns:a16="http://schemas.microsoft.com/office/drawing/2014/main" id="{21DB5F9F-59E5-D04D-2636-3D3B2D7CFC20}"/>
              </a:ext>
            </a:extLst>
          </p:cNvPr>
          <p:cNvSpPr>
            <a:spLocks noGrp="1"/>
          </p:cNvSpPr>
          <p:nvPr>
            <p:ph type="sldNum" sz="quarter" idx="4"/>
          </p:nvPr>
        </p:nvSpPr>
        <p:spPr>
          <a:xfrm>
            <a:off x="9448800" y="6492875"/>
            <a:ext cx="2743200" cy="365125"/>
          </a:xfrm>
          <a:prstGeom prst="rect">
            <a:avLst/>
          </a:prstGeom>
        </p:spPr>
        <p:txBody>
          <a:bodyPr/>
          <a:lstStyle>
            <a:lvl1pPr algn="r">
              <a:defRPr sz="1200">
                <a:solidFill>
                  <a:schemeClr val="bg1"/>
                </a:solidFill>
              </a:defRPr>
            </a:lvl1pPr>
          </a:lstStyle>
          <a:p>
            <a:fld id="{C27B60B4-C234-47A5-AB8B-9F6E1143F3DA}" type="slidenum">
              <a:rPr lang="en-US" smtClean="0"/>
              <a:pPr/>
              <a:t>‹#›</a:t>
            </a:fld>
            <a:endParaRPr lang="en-US"/>
          </a:p>
        </p:txBody>
      </p:sp>
    </p:spTree>
    <p:extLst>
      <p:ext uri="{BB962C8B-B14F-4D97-AF65-F5344CB8AC3E}">
        <p14:creationId xmlns:p14="http://schemas.microsoft.com/office/powerpoint/2010/main" val="205949567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accent2">
              <a:lumMod val="60000"/>
              <a:lumOff val="4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171A16-7BB2-0E62-4D8B-56C7015729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FDF98C5-A62B-FB5E-2D70-65B3098A7A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Blue and white text with white text&#10;&#10;Description automatically generated">
            <a:extLst>
              <a:ext uri="{FF2B5EF4-FFF2-40B4-BE49-F238E27FC236}">
                <a16:creationId xmlns:a16="http://schemas.microsoft.com/office/drawing/2014/main" id="{3A231B36-E8C6-4A9E-D46E-5800D7416D4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474309" y="106333"/>
            <a:ext cx="5243382" cy="2334943"/>
          </a:xfrm>
          <a:prstGeom prst="rect">
            <a:avLst/>
          </a:prstGeom>
        </p:spPr>
      </p:pic>
    </p:spTree>
    <p:extLst>
      <p:ext uri="{BB962C8B-B14F-4D97-AF65-F5344CB8AC3E}">
        <p14:creationId xmlns:p14="http://schemas.microsoft.com/office/powerpoint/2010/main" val="1018112164"/>
      </p:ext>
    </p:extLst>
  </p:cSld>
  <p:clrMap bg1="lt1" tx1="dk1" bg2="lt2" tx2="dk2" accent1="accent1" accent2="accent2" accent3="accent3" accent4="accent4" accent5="accent5" accent6="accent6" hlink="hlink" folHlink="folHlink"/>
  <p:sldLayoutIdLst>
    <p:sldLayoutId id="2147483671" r:id="rId1"/>
    <p:sldLayoutId id="2147483705"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accent2">
              <a:lumMod val="60000"/>
              <a:lumOff val="4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image" Target="../media/image13.jpeg"/><Relationship Id="rId5" Type="http://schemas.openxmlformats.org/officeDocument/2006/relationships/image" Target="../media/image11.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FE82D-2D54-2846-6FF4-A5DD2D6C08E1}"/>
              </a:ext>
            </a:extLst>
          </p:cNvPr>
          <p:cNvSpPr>
            <a:spLocks noGrp="1"/>
          </p:cNvSpPr>
          <p:nvPr>
            <p:ph type="ctrTitle"/>
          </p:nvPr>
        </p:nvSpPr>
        <p:spPr>
          <a:xfrm>
            <a:off x="368490" y="2527540"/>
            <a:ext cx="11409528" cy="1776136"/>
          </a:xfrm>
        </p:spPr>
        <p:txBody>
          <a:bodyPr/>
          <a:lstStyle/>
          <a:p>
            <a:r>
              <a:rPr lang="en-US" dirty="0"/>
              <a:t>The Basics of Climate Change</a:t>
            </a:r>
          </a:p>
        </p:txBody>
      </p:sp>
      <p:sp>
        <p:nvSpPr>
          <p:cNvPr id="3" name="Subtitle 2">
            <a:extLst>
              <a:ext uri="{FF2B5EF4-FFF2-40B4-BE49-F238E27FC236}">
                <a16:creationId xmlns:a16="http://schemas.microsoft.com/office/drawing/2014/main" id="{87472152-84ED-5695-EAC5-6DBBB473D3E3}"/>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215658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4BBFBF-B6A5-F134-D455-09398998C8DE}"/>
              </a:ext>
            </a:extLst>
          </p:cNvPr>
          <p:cNvSpPr txBox="1"/>
          <p:nvPr/>
        </p:nvSpPr>
        <p:spPr>
          <a:xfrm>
            <a:off x="78378" y="879566"/>
            <a:ext cx="1419496" cy="4893647"/>
          </a:xfrm>
          <a:prstGeom prst="rect">
            <a:avLst/>
          </a:prstGeom>
          <a:noFill/>
        </p:spPr>
        <p:txBody>
          <a:bodyPr wrap="square" rtlCol="0">
            <a:spAutoFit/>
          </a:bodyPr>
          <a:lstStyle/>
          <a:p>
            <a:pPr marL="174625" marR="0" lvl="0" indent="-174625" algn="l" defTabSz="914400" rtl="0" eaLnBrk="1" fontAlgn="auto" latinLnBrk="0" hangingPunct="1">
              <a:lnSpc>
                <a:spcPct val="100000"/>
              </a:lnSpc>
              <a:spcBef>
                <a:spcPts val="0"/>
              </a:spcBef>
              <a:spcAft>
                <a:spcPts val="1200"/>
              </a:spcAft>
              <a:buClr>
                <a:prstClr val="black">
                  <a:lumMod val="65000"/>
                  <a:lumOff val="35000"/>
                </a:prstClr>
              </a:buClr>
              <a:buSzTx/>
              <a:buFont typeface="Calibri Light" panose="020F0302020204030204" pitchFamily="34" charset="0"/>
              <a:buChar char="˃"/>
              <a:tabLst/>
              <a:defRPr/>
            </a:pPr>
            <a:r>
              <a:rPr kumimoji="0" lang="en-US" sz="1400" b="0" i="0" u="none" strike="noStrike" kern="1200" cap="none" spc="0" normalizeH="0" baseline="0" noProof="0" dirty="0">
                <a:ln>
                  <a:noFill/>
                </a:ln>
                <a:solidFill>
                  <a:prstClr val="black">
                    <a:lumMod val="65000"/>
                    <a:lumOff val="35000"/>
                  </a:prstClr>
                </a:solidFill>
                <a:effectLst/>
                <a:uLnTx/>
                <a:uFillTx/>
                <a:latin typeface="Calibri Light"/>
                <a:ea typeface="+mn-ea"/>
                <a:cs typeface="+mn-cs"/>
              </a:rPr>
              <a:t>Learning objectives</a:t>
            </a:r>
          </a:p>
          <a:p>
            <a:pPr marL="174625" marR="0" lvl="0" indent="-174625" algn="l" defTabSz="914400" rtl="0" eaLnBrk="1" fontAlgn="auto" latinLnBrk="0" hangingPunct="1">
              <a:lnSpc>
                <a:spcPct val="100000"/>
              </a:lnSpc>
              <a:spcBef>
                <a:spcPts val="0"/>
              </a:spcBef>
              <a:spcAft>
                <a:spcPts val="1200"/>
              </a:spcAft>
              <a:buClr>
                <a:prstClr val="black">
                  <a:lumMod val="65000"/>
                  <a:lumOff val="35000"/>
                </a:prstClr>
              </a:buClr>
              <a:buSzTx/>
              <a:buFont typeface="Calibri Light" panose="020F0302020204030204" pitchFamily="34" charset="0"/>
              <a:buChar char="˃"/>
              <a:tabLst/>
              <a:defRPr/>
            </a:pPr>
            <a:r>
              <a:rPr kumimoji="0" lang="en-US" sz="1400" b="0" i="0" u="none" strike="noStrike" kern="1200" cap="none" spc="0" normalizeH="0" baseline="0" noProof="0" dirty="0">
                <a:ln>
                  <a:noFill/>
                </a:ln>
                <a:solidFill>
                  <a:prstClr val="black">
                    <a:lumMod val="65000"/>
                    <a:lumOff val="35000"/>
                  </a:prstClr>
                </a:solidFill>
                <a:effectLst/>
                <a:uLnTx/>
                <a:uFillTx/>
                <a:latin typeface="Calibri Light"/>
                <a:ea typeface="+mn-ea"/>
                <a:cs typeface="+mn-cs"/>
              </a:rPr>
              <a:t>Global warming vs climate change</a:t>
            </a:r>
          </a:p>
          <a:p>
            <a:pPr marL="174625" marR="0" lvl="0" indent="-174625" algn="l" defTabSz="914400" rtl="0" eaLnBrk="1" fontAlgn="auto" latinLnBrk="0" hangingPunct="1">
              <a:lnSpc>
                <a:spcPct val="100000"/>
              </a:lnSpc>
              <a:spcBef>
                <a:spcPts val="0"/>
              </a:spcBef>
              <a:spcAft>
                <a:spcPts val="1200"/>
              </a:spcAft>
              <a:buClr>
                <a:srgbClr val="2683C6">
                  <a:lumMod val="60000"/>
                  <a:lumOff val="40000"/>
                </a:srgbClr>
              </a:buClr>
              <a:buSzTx/>
              <a:buFont typeface="Calibri Light" panose="020F030202020403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Calibri Light"/>
                <a:ea typeface="+mn-ea"/>
                <a:cs typeface="+mn-cs"/>
              </a:rPr>
              <a:t>Past climate change</a:t>
            </a:r>
          </a:p>
          <a:p>
            <a:pPr marL="174625" marR="0" lvl="0" indent="-174625" algn="l" defTabSz="914400" rtl="0" eaLnBrk="1" fontAlgn="auto" latinLnBrk="0" hangingPunct="1">
              <a:lnSpc>
                <a:spcPct val="100000"/>
              </a:lnSpc>
              <a:spcBef>
                <a:spcPts val="0"/>
              </a:spcBef>
              <a:spcAft>
                <a:spcPts val="1200"/>
              </a:spcAft>
              <a:buClr>
                <a:prstClr val="black">
                  <a:lumMod val="65000"/>
                  <a:lumOff val="35000"/>
                </a:prstClr>
              </a:buClr>
              <a:buSzTx/>
              <a:buFont typeface="Calibri Light" panose="020F0302020204030204" pitchFamily="34" charset="0"/>
              <a:buChar char="˃"/>
              <a:tabLst/>
              <a:defRPr/>
            </a:pPr>
            <a:r>
              <a:rPr kumimoji="0" lang="en-US" sz="1400" b="0" i="0" u="none" strike="noStrike" kern="1200" cap="none" spc="0" normalizeH="0" baseline="0" noProof="0" dirty="0">
                <a:ln>
                  <a:noFill/>
                </a:ln>
                <a:solidFill>
                  <a:prstClr val="black">
                    <a:lumMod val="65000"/>
                    <a:lumOff val="35000"/>
                  </a:prstClr>
                </a:solidFill>
                <a:effectLst/>
                <a:uLnTx/>
                <a:uFillTx/>
                <a:latin typeface="Calibri Light"/>
                <a:ea typeface="+mn-ea"/>
                <a:cs typeface="+mn-cs"/>
              </a:rPr>
              <a:t>Humans as part of the natural environment</a:t>
            </a:r>
          </a:p>
          <a:p>
            <a:pPr marL="174625" marR="0" lvl="0" indent="-174625" algn="l" defTabSz="914400" rtl="0" eaLnBrk="1" fontAlgn="auto" latinLnBrk="0" hangingPunct="1">
              <a:lnSpc>
                <a:spcPct val="100000"/>
              </a:lnSpc>
              <a:spcBef>
                <a:spcPts val="0"/>
              </a:spcBef>
              <a:spcAft>
                <a:spcPts val="1200"/>
              </a:spcAft>
              <a:buClr>
                <a:prstClr val="black">
                  <a:lumMod val="65000"/>
                  <a:lumOff val="35000"/>
                </a:prstClr>
              </a:buClr>
              <a:buSzTx/>
              <a:buFont typeface="Calibri Light" panose="020F0302020204030204" pitchFamily="34" charset="0"/>
              <a:buChar char="˃"/>
              <a:tabLst/>
              <a:defRPr/>
            </a:pPr>
            <a:r>
              <a:rPr kumimoji="0" lang="en-US" sz="1400" b="0" i="0" u="none" strike="noStrike" kern="1200" cap="none" spc="0" normalizeH="0" baseline="0" noProof="0" dirty="0">
                <a:ln>
                  <a:noFill/>
                </a:ln>
                <a:solidFill>
                  <a:prstClr val="black">
                    <a:lumMod val="65000"/>
                    <a:lumOff val="35000"/>
                  </a:prstClr>
                </a:solidFill>
                <a:effectLst/>
                <a:uLnTx/>
                <a:uFillTx/>
                <a:latin typeface="Calibri Light"/>
                <a:ea typeface="+mn-ea"/>
                <a:cs typeface="+mn-cs"/>
              </a:rPr>
              <a:t>Spatial understanding of climate change</a:t>
            </a: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Light"/>
              <a:ea typeface="+mn-ea"/>
              <a:cs typeface="+mn-cs"/>
            </a:endParaRPr>
          </a:p>
          <a:p>
            <a:pPr marL="285750" marR="0" lvl="0" indent="-285750" algn="l" defTabSz="914400" rtl="0" eaLnBrk="1" fontAlgn="auto" latinLnBrk="0" hangingPunct="1">
              <a:lnSpc>
                <a:spcPct val="100000"/>
              </a:lnSpc>
              <a:spcBef>
                <a:spcPts val="0"/>
              </a:spcBef>
              <a:spcAft>
                <a:spcPts val="1200"/>
              </a:spcAft>
              <a:buClrTx/>
              <a:buSzTx/>
              <a:buFont typeface="Calibri Light" panose="020F030202020403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7" name="Title 6">
            <a:extLst>
              <a:ext uri="{FF2B5EF4-FFF2-40B4-BE49-F238E27FC236}">
                <a16:creationId xmlns:a16="http://schemas.microsoft.com/office/drawing/2014/main" id="{6332B1B6-BCE6-76FE-452C-F19EA425B7C2}"/>
              </a:ext>
            </a:extLst>
          </p:cNvPr>
          <p:cNvSpPr>
            <a:spLocks noGrp="1"/>
          </p:cNvSpPr>
          <p:nvPr>
            <p:ph type="title"/>
          </p:nvPr>
        </p:nvSpPr>
        <p:spPr>
          <a:xfrm>
            <a:off x="1706609" y="-96468"/>
            <a:ext cx="10325816" cy="1325563"/>
          </a:xfrm>
        </p:spPr>
        <p:txBody>
          <a:bodyPr/>
          <a:lstStyle/>
          <a:p>
            <a:pPr algn="ctr"/>
            <a:r>
              <a:rPr lang="en-US" dirty="0"/>
              <a:t>Milankovitch Cycles</a:t>
            </a:r>
          </a:p>
        </p:txBody>
      </p:sp>
      <p:sp>
        <p:nvSpPr>
          <p:cNvPr id="8" name="Content Placeholder 2">
            <a:extLst>
              <a:ext uri="{FF2B5EF4-FFF2-40B4-BE49-F238E27FC236}">
                <a16:creationId xmlns:a16="http://schemas.microsoft.com/office/drawing/2014/main" id="{F5343EB3-2366-C3BD-BDD9-D7DDE321E3B9}"/>
              </a:ext>
            </a:extLst>
          </p:cNvPr>
          <p:cNvSpPr txBox="1">
            <a:spLocks/>
          </p:cNvSpPr>
          <p:nvPr/>
        </p:nvSpPr>
        <p:spPr>
          <a:xfrm>
            <a:off x="10388600" y="5248277"/>
            <a:ext cx="1968897" cy="14390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white"/>
                </a:solidFill>
                <a:effectLst/>
                <a:uLnTx/>
                <a:uFillTx/>
                <a:latin typeface="Calibri Light"/>
                <a:ea typeface="+mn-ea"/>
                <a:cs typeface="+mn-cs"/>
              </a:rPr>
              <a:t>Gray bars = interglacial periods</a:t>
            </a:r>
          </a:p>
        </p:txBody>
      </p:sp>
      <p:grpSp>
        <p:nvGrpSpPr>
          <p:cNvPr id="9" name="Group 8">
            <a:extLst>
              <a:ext uri="{FF2B5EF4-FFF2-40B4-BE49-F238E27FC236}">
                <a16:creationId xmlns:a16="http://schemas.microsoft.com/office/drawing/2014/main" id="{E7CF0983-1275-266D-93F8-889E75C1C7E5}"/>
              </a:ext>
            </a:extLst>
          </p:cNvPr>
          <p:cNvGrpSpPr>
            <a:grpSpLocks/>
          </p:cNvGrpSpPr>
          <p:nvPr/>
        </p:nvGrpSpPr>
        <p:grpSpPr bwMode="auto">
          <a:xfrm>
            <a:off x="1803400" y="1208351"/>
            <a:ext cx="8585200" cy="5192449"/>
            <a:chOff x="336" y="1248"/>
            <a:chExt cx="2874" cy="1794"/>
          </a:xfrm>
        </p:grpSpPr>
        <p:pic>
          <p:nvPicPr>
            <p:cNvPr id="10" name="Picture 9" descr="Milankovitch_Variations">
              <a:extLst>
                <a:ext uri="{FF2B5EF4-FFF2-40B4-BE49-F238E27FC236}">
                  <a16:creationId xmlns:a16="http://schemas.microsoft.com/office/drawing/2014/main" id="{79A081CA-C3DC-69A9-20DD-9C4296C8852A}"/>
                </a:ext>
              </a:extLst>
            </p:cNvPr>
            <p:cNvPicPr>
              <a:picLocks noChangeAspect="1" noChangeArrowheads="1"/>
            </p:cNvPicPr>
            <p:nvPr/>
          </p:nvPicPr>
          <p:blipFill>
            <a:blip r:embed="rId3" cstate="print"/>
            <a:srcRect b="47107"/>
            <a:stretch>
              <a:fillRect/>
            </a:stretch>
          </p:blipFill>
          <p:spPr bwMode="auto">
            <a:xfrm>
              <a:off x="336" y="1248"/>
              <a:ext cx="2874" cy="1152"/>
            </a:xfrm>
            <a:prstGeom prst="rect">
              <a:avLst/>
            </a:prstGeom>
            <a:noFill/>
            <a:ln w="9525">
              <a:noFill/>
              <a:miter lim="800000"/>
              <a:headEnd/>
              <a:tailEnd/>
            </a:ln>
          </p:spPr>
        </p:pic>
        <p:pic>
          <p:nvPicPr>
            <p:cNvPr id="11" name="Picture 10" descr="Milankovitch_Variations">
              <a:extLst>
                <a:ext uri="{FF2B5EF4-FFF2-40B4-BE49-F238E27FC236}">
                  <a16:creationId xmlns:a16="http://schemas.microsoft.com/office/drawing/2014/main" id="{64F7616D-3419-F5C1-A714-8BB54000157C}"/>
                </a:ext>
              </a:extLst>
            </p:cNvPr>
            <p:cNvPicPr>
              <a:picLocks noChangeAspect="1" noChangeArrowheads="1"/>
            </p:cNvPicPr>
            <p:nvPr/>
          </p:nvPicPr>
          <p:blipFill>
            <a:blip r:embed="rId3" cstate="print"/>
            <a:srcRect t="70523"/>
            <a:stretch>
              <a:fillRect/>
            </a:stretch>
          </p:blipFill>
          <p:spPr bwMode="auto">
            <a:xfrm>
              <a:off x="336" y="2400"/>
              <a:ext cx="2874" cy="642"/>
            </a:xfrm>
            <a:prstGeom prst="rect">
              <a:avLst/>
            </a:prstGeom>
            <a:noFill/>
            <a:ln w="9525">
              <a:noFill/>
              <a:miter lim="800000"/>
              <a:headEnd/>
              <a:tailEnd/>
            </a:ln>
          </p:spPr>
        </p:pic>
        <p:sp>
          <p:nvSpPr>
            <p:cNvPr id="12" name="Rectangle 11">
              <a:extLst>
                <a:ext uri="{FF2B5EF4-FFF2-40B4-BE49-F238E27FC236}">
                  <a16:creationId xmlns:a16="http://schemas.microsoft.com/office/drawing/2014/main" id="{F71B702F-B322-FFA5-D476-69BE524B71D9}"/>
                </a:ext>
              </a:extLst>
            </p:cNvPr>
            <p:cNvSpPr>
              <a:spLocks noChangeArrowheads="1"/>
            </p:cNvSpPr>
            <p:nvPr/>
          </p:nvSpPr>
          <p:spPr bwMode="auto">
            <a:xfrm>
              <a:off x="672" y="2352"/>
              <a:ext cx="48" cy="48"/>
            </a:xfrm>
            <a:prstGeom prst="rect">
              <a:avLst/>
            </a:prstGeom>
            <a:solidFill>
              <a:schemeClr val="bg1"/>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New Roman" pitchFamily="18" charset="0"/>
                <a:ea typeface="+mn-ea"/>
                <a:cs typeface="+mn-cs"/>
              </a:endParaRPr>
            </a:p>
          </p:txBody>
        </p:sp>
        <p:sp>
          <p:nvSpPr>
            <p:cNvPr id="13" name="Rectangle 12">
              <a:extLst>
                <a:ext uri="{FF2B5EF4-FFF2-40B4-BE49-F238E27FC236}">
                  <a16:creationId xmlns:a16="http://schemas.microsoft.com/office/drawing/2014/main" id="{C3F009AC-4171-BB75-8B6E-D3F21971BC62}"/>
                </a:ext>
              </a:extLst>
            </p:cNvPr>
            <p:cNvSpPr>
              <a:spLocks noChangeArrowheads="1"/>
            </p:cNvSpPr>
            <p:nvPr/>
          </p:nvSpPr>
          <p:spPr bwMode="auto">
            <a:xfrm>
              <a:off x="864" y="2368"/>
              <a:ext cx="48" cy="48"/>
            </a:xfrm>
            <a:prstGeom prst="rect">
              <a:avLst/>
            </a:prstGeom>
            <a:solidFill>
              <a:schemeClr val="bg1"/>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New Roman" pitchFamily="18" charset="0"/>
                <a:ea typeface="+mn-ea"/>
                <a:cs typeface="+mn-cs"/>
              </a:endParaRPr>
            </a:p>
          </p:txBody>
        </p:sp>
        <p:sp>
          <p:nvSpPr>
            <p:cNvPr id="14" name="Rectangle 13">
              <a:extLst>
                <a:ext uri="{FF2B5EF4-FFF2-40B4-BE49-F238E27FC236}">
                  <a16:creationId xmlns:a16="http://schemas.microsoft.com/office/drawing/2014/main" id="{4612C7AC-47A7-224D-F2BC-BB36853CA052}"/>
                </a:ext>
              </a:extLst>
            </p:cNvPr>
            <p:cNvSpPr>
              <a:spLocks noChangeArrowheads="1"/>
            </p:cNvSpPr>
            <p:nvPr/>
          </p:nvSpPr>
          <p:spPr bwMode="auto">
            <a:xfrm>
              <a:off x="864" y="2320"/>
              <a:ext cx="48" cy="48"/>
            </a:xfrm>
            <a:prstGeom prst="rect">
              <a:avLst/>
            </a:prstGeom>
            <a:solidFill>
              <a:schemeClr val="bg1"/>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New Roman" pitchFamily="18" charset="0"/>
                <a:ea typeface="+mn-ea"/>
                <a:cs typeface="+mn-cs"/>
              </a:endParaRPr>
            </a:p>
          </p:txBody>
        </p:sp>
        <p:sp>
          <p:nvSpPr>
            <p:cNvPr id="15" name="Rectangle 14">
              <a:extLst>
                <a:ext uri="{FF2B5EF4-FFF2-40B4-BE49-F238E27FC236}">
                  <a16:creationId xmlns:a16="http://schemas.microsoft.com/office/drawing/2014/main" id="{45532196-7295-C71B-9B32-75FA5CB5F385}"/>
                </a:ext>
              </a:extLst>
            </p:cNvPr>
            <p:cNvSpPr>
              <a:spLocks noChangeArrowheads="1"/>
            </p:cNvSpPr>
            <p:nvPr/>
          </p:nvSpPr>
          <p:spPr bwMode="auto">
            <a:xfrm>
              <a:off x="1104" y="2352"/>
              <a:ext cx="48" cy="48"/>
            </a:xfrm>
            <a:prstGeom prst="rect">
              <a:avLst/>
            </a:prstGeom>
            <a:solidFill>
              <a:schemeClr val="bg1"/>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New Roman" pitchFamily="18" charset="0"/>
                <a:ea typeface="+mn-ea"/>
                <a:cs typeface="+mn-cs"/>
              </a:endParaRPr>
            </a:p>
          </p:txBody>
        </p:sp>
        <p:sp>
          <p:nvSpPr>
            <p:cNvPr id="16" name="Rectangle 15">
              <a:extLst>
                <a:ext uri="{FF2B5EF4-FFF2-40B4-BE49-F238E27FC236}">
                  <a16:creationId xmlns:a16="http://schemas.microsoft.com/office/drawing/2014/main" id="{12F57DF5-C64C-9DBD-3C22-D46E35E33E64}"/>
                </a:ext>
              </a:extLst>
            </p:cNvPr>
            <p:cNvSpPr>
              <a:spLocks noChangeArrowheads="1"/>
            </p:cNvSpPr>
            <p:nvPr/>
          </p:nvSpPr>
          <p:spPr bwMode="auto">
            <a:xfrm>
              <a:off x="1584" y="2352"/>
              <a:ext cx="48" cy="48"/>
            </a:xfrm>
            <a:prstGeom prst="rect">
              <a:avLst/>
            </a:prstGeom>
            <a:solidFill>
              <a:schemeClr val="bg1"/>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New Roman" pitchFamily="18" charset="0"/>
                <a:ea typeface="+mn-ea"/>
                <a:cs typeface="+mn-cs"/>
              </a:endParaRPr>
            </a:p>
          </p:txBody>
        </p:sp>
        <p:sp>
          <p:nvSpPr>
            <p:cNvPr id="17" name="Rectangle 16">
              <a:extLst>
                <a:ext uri="{FF2B5EF4-FFF2-40B4-BE49-F238E27FC236}">
                  <a16:creationId xmlns:a16="http://schemas.microsoft.com/office/drawing/2014/main" id="{8D660469-70B5-3460-9FE8-8FFB898F729C}"/>
                </a:ext>
              </a:extLst>
            </p:cNvPr>
            <p:cNvSpPr>
              <a:spLocks noChangeArrowheads="1"/>
            </p:cNvSpPr>
            <p:nvPr/>
          </p:nvSpPr>
          <p:spPr bwMode="auto">
            <a:xfrm>
              <a:off x="2352" y="2304"/>
              <a:ext cx="96" cy="96"/>
            </a:xfrm>
            <a:prstGeom prst="rect">
              <a:avLst/>
            </a:prstGeom>
            <a:solidFill>
              <a:schemeClr val="bg1"/>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Times New Roman" pitchFamily="18" charset="0"/>
                <a:ea typeface="+mn-ea"/>
                <a:cs typeface="+mn-cs"/>
              </a:endParaRPr>
            </a:p>
          </p:txBody>
        </p:sp>
      </p:grpSp>
    </p:spTree>
    <p:extLst>
      <p:ext uri="{BB962C8B-B14F-4D97-AF65-F5344CB8AC3E}">
        <p14:creationId xmlns:p14="http://schemas.microsoft.com/office/powerpoint/2010/main" val="948744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4BBFBF-B6A5-F134-D455-09398998C8DE}"/>
              </a:ext>
            </a:extLst>
          </p:cNvPr>
          <p:cNvSpPr txBox="1"/>
          <p:nvPr/>
        </p:nvSpPr>
        <p:spPr>
          <a:xfrm>
            <a:off x="78378" y="879566"/>
            <a:ext cx="1419496" cy="4893647"/>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Global warming vs climate change</a:t>
            </a:r>
          </a:p>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Past climate change</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Humans as part of the natural environment</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Spatial understanding of climate change</a:t>
            </a:r>
          </a:p>
          <a:p>
            <a:pPr>
              <a:spcAft>
                <a:spcPts val="1200"/>
              </a:spcAft>
            </a:pPr>
            <a:endParaRPr lang="en-US" sz="1400" dirty="0">
              <a:solidFill>
                <a:schemeClr val="bg1"/>
              </a:solidFill>
            </a:endParaRPr>
          </a:p>
          <a:p>
            <a:pPr marL="285750" indent="-285750">
              <a:spcAft>
                <a:spcPts val="1200"/>
              </a:spcAft>
              <a:buFont typeface="Calibri Light" panose="020F0302020204030204" pitchFamily="34" charset="0"/>
              <a:buChar char="˃"/>
            </a:pPr>
            <a:endParaRPr lang="en-US" sz="1400" dirty="0">
              <a:solidFill>
                <a:schemeClr val="bg1"/>
              </a:solidFill>
            </a:endParaRPr>
          </a:p>
        </p:txBody>
      </p:sp>
      <p:sp>
        <p:nvSpPr>
          <p:cNvPr id="7" name="Title 6">
            <a:extLst>
              <a:ext uri="{FF2B5EF4-FFF2-40B4-BE49-F238E27FC236}">
                <a16:creationId xmlns:a16="http://schemas.microsoft.com/office/drawing/2014/main" id="{6332B1B6-BCE6-76FE-452C-F19EA425B7C2}"/>
              </a:ext>
            </a:extLst>
          </p:cNvPr>
          <p:cNvSpPr>
            <a:spLocks noGrp="1"/>
          </p:cNvSpPr>
          <p:nvPr>
            <p:ph type="title"/>
          </p:nvPr>
        </p:nvSpPr>
        <p:spPr>
          <a:xfrm>
            <a:off x="1706609" y="-96468"/>
            <a:ext cx="10325816" cy="1325563"/>
          </a:xfrm>
        </p:spPr>
        <p:txBody>
          <a:bodyPr/>
          <a:lstStyle/>
          <a:p>
            <a:pPr algn="ctr"/>
            <a:r>
              <a:rPr lang="en-US" dirty="0"/>
              <a:t>Past Climate Change</a:t>
            </a:r>
          </a:p>
        </p:txBody>
      </p:sp>
      <p:pic>
        <p:nvPicPr>
          <p:cNvPr id="1026" name="Picture 2">
            <a:extLst>
              <a:ext uri="{FF2B5EF4-FFF2-40B4-BE49-F238E27FC236}">
                <a16:creationId xmlns:a16="http://schemas.microsoft.com/office/drawing/2014/main" id="{C1F0B04C-57AC-3049-0577-7F17577ADE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035" y="3554768"/>
            <a:ext cx="10644965" cy="305488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3D96DAFA-C75F-E60D-C6DE-52E0B4D95DE1}"/>
              </a:ext>
            </a:extLst>
          </p:cNvPr>
          <p:cNvGrpSpPr/>
          <p:nvPr/>
        </p:nvGrpSpPr>
        <p:grpSpPr>
          <a:xfrm>
            <a:off x="2507226" y="1750732"/>
            <a:ext cx="1347019" cy="4602588"/>
            <a:chOff x="2507226" y="1170625"/>
            <a:chExt cx="1347019" cy="4686451"/>
          </a:xfrm>
        </p:grpSpPr>
        <p:sp>
          <p:nvSpPr>
            <p:cNvPr id="5" name="Rectangle 4">
              <a:extLst>
                <a:ext uri="{FF2B5EF4-FFF2-40B4-BE49-F238E27FC236}">
                  <a16:creationId xmlns:a16="http://schemas.microsoft.com/office/drawing/2014/main" id="{4D2F25AC-6A38-8BCD-12BF-92076D3ACC31}"/>
                </a:ext>
              </a:extLst>
            </p:cNvPr>
            <p:cNvSpPr/>
            <p:nvPr/>
          </p:nvSpPr>
          <p:spPr>
            <a:xfrm>
              <a:off x="2507226" y="2802193"/>
              <a:ext cx="1347019" cy="3054883"/>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CA988F5-FC17-D9BF-2941-3E021515752B}"/>
                </a:ext>
              </a:extLst>
            </p:cNvPr>
            <p:cNvSpPr txBox="1"/>
            <p:nvPr/>
          </p:nvSpPr>
          <p:spPr>
            <a:xfrm>
              <a:off x="2562425" y="1170625"/>
              <a:ext cx="1236621" cy="646331"/>
            </a:xfrm>
            <a:prstGeom prst="rect">
              <a:avLst/>
            </a:prstGeom>
            <a:noFill/>
          </p:spPr>
          <p:txBody>
            <a:bodyPr wrap="none" rtlCol="0">
              <a:spAutoFit/>
            </a:bodyPr>
            <a:lstStyle/>
            <a:p>
              <a:r>
                <a:rPr lang="en-US" dirty="0">
                  <a:solidFill>
                    <a:schemeClr val="bg1"/>
                  </a:solidFill>
                </a:rPr>
                <a:t>Last glacial </a:t>
              </a:r>
            </a:p>
            <a:p>
              <a:pPr algn="ctr"/>
              <a:r>
                <a:rPr lang="en-US" dirty="0">
                  <a:solidFill>
                    <a:schemeClr val="bg1"/>
                  </a:solidFill>
                </a:rPr>
                <a:t>period</a:t>
              </a:r>
            </a:p>
          </p:txBody>
        </p:sp>
        <p:cxnSp>
          <p:nvCxnSpPr>
            <p:cNvPr id="10" name="Straight Arrow Connector 9">
              <a:extLst>
                <a:ext uri="{FF2B5EF4-FFF2-40B4-BE49-F238E27FC236}">
                  <a16:creationId xmlns:a16="http://schemas.microsoft.com/office/drawing/2014/main" id="{48D3C132-F802-44ED-D330-5044D1270F4E}"/>
                </a:ext>
              </a:extLst>
            </p:cNvPr>
            <p:cNvCxnSpPr>
              <a:stCxn id="6" idx="2"/>
              <a:endCxn id="5" idx="0"/>
            </p:cNvCxnSpPr>
            <p:nvPr/>
          </p:nvCxnSpPr>
          <p:spPr>
            <a:xfrm>
              <a:off x="3180736" y="1816956"/>
              <a:ext cx="0" cy="985237"/>
            </a:xfrm>
            <a:prstGeom prst="straightConnector1">
              <a:avLst/>
            </a:prstGeom>
            <a:ln w="28575">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2156F87D-5113-3E6D-F440-A7FB7ED380AF}"/>
              </a:ext>
            </a:extLst>
          </p:cNvPr>
          <p:cNvGrpSpPr/>
          <p:nvPr/>
        </p:nvGrpSpPr>
        <p:grpSpPr>
          <a:xfrm>
            <a:off x="3773949" y="1101990"/>
            <a:ext cx="2790687" cy="5251331"/>
            <a:chOff x="2318680" y="515636"/>
            <a:chExt cx="2081548" cy="5341440"/>
          </a:xfrm>
        </p:grpSpPr>
        <p:sp>
          <p:nvSpPr>
            <p:cNvPr id="14" name="Rectangle 13">
              <a:extLst>
                <a:ext uri="{FF2B5EF4-FFF2-40B4-BE49-F238E27FC236}">
                  <a16:creationId xmlns:a16="http://schemas.microsoft.com/office/drawing/2014/main" id="{8DAE0730-0B78-11C4-912F-3E9760A75ACA}"/>
                </a:ext>
              </a:extLst>
            </p:cNvPr>
            <p:cNvSpPr/>
            <p:nvPr/>
          </p:nvSpPr>
          <p:spPr>
            <a:xfrm>
              <a:off x="2507224" y="2802193"/>
              <a:ext cx="1704461" cy="3054883"/>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E122C3D-4A58-CEA2-92C1-5FAB796EC428}"/>
                </a:ext>
              </a:extLst>
            </p:cNvPr>
            <p:cNvSpPr txBox="1"/>
            <p:nvPr/>
          </p:nvSpPr>
          <p:spPr>
            <a:xfrm>
              <a:off x="2318680" y="515636"/>
              <a:ext cx="2081548" cy="1502678"/>
            </a:xfrm>
            <a:prstGeom prst="rect">
              <a:avLst/>
            </a:prstGeom>
            <a:noFill/>
          </p:spPr>
          <p:txBody>
            <a:bodyPr wrap="square" rtlCol="0">
              <a:spAutoFit/>
            </a:bodyPr>
            <a:lstStyle/>
            <a:p>
              <a:pPr algn="ctr"/>
              <a:r>
                <a:rPr lang="en-US" dirty="0">
                  <a:solidFill>
                    <a:srgbClr val="FFC000"/>
                  </a:solidFill>
                </a:rPr>
                <a:t>Younger Dryas (12,900 to 11,700 years ago)</a:t>
              </a:r>
            </a:p>
            <a:p>
              <a:pPr algn="ctr"/>
              <a:r>
                <a:rPr lang="en-US" dirty="0">
                  <a:solidFill>
                    <a:schemeClr val="bg1"/>
                  </a:solidFill>
                </a:rPr>
                <a:t>Rapid cooling</a:t>
              </a:r>
            </a:p>
            <a:p>
              <a:pPr algn="ctr"/>
              <a:r>
                <a:rPr lang="en-US" dirty="0">
                  <a:solidFill>
                    <a:schemeClr val="bg1"/>
                  </a:solidFill>
                </a:rPr>
                <a:t>Likely caused by change in ocean circulation</a:t>
              </a:r>
            </a:p>
          </p:txBody>
        </p:sp>
        <p:cxnSp>
          <p:nvCxnSpPr>
            <p:cNvPr id="16" name="Straight Arrow Connector 15">
              <a:extLst>
                <a:ext uri="{FF2B5EF4-FFF2-40B4-BE49-F238E27FC236}">
                  <a16:creationId xmlns:a16="http://schemas.microsoft.com/office/drawing/2014/main" id="{87463BC2-B3F4-6398-516B-DF0CF9A8CF73}"/>
                </a:ext>
              </a:extLst>
            </p:cNvPr>
            <p:cNvCxnSpPr>
              <a:cxnSpLocks/>
              <a:stCxn id="15" idx="2"/>
              <a:endCxn id="14" idx="0"/>
            </p:cNvCxnSpPr>
            <p:nvPr/>
          </p:nvCxnSpPr>
          <p:spPr>
            <a:xfrm>
              <a:off x="3359454" y="2018314"/>
              <a:ext cx="1" cy="783879"/>
            </a:xfrm>
            <a:prstGeom prst="straightConnector1">
              <a:avLst/>
            </a:prstGeom>
            <a:ln w="28575">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B273CEE7-0FE3-8440-BB53-7924D00BEE9D}"/>
              </a:ext>
            </a:extLst>
          </p:cNvPr>
          <p:cNvGrpSpPr/>
          <p:nvPr/>
        </p:nvGrpSpPr>
        <p:grpSpPr>
          <a:xfrm>
            <a:off x="6333938" y="1101990"/>
            <a:ext cx="5835988" cy="5261162"/>
            <a:chOff x="2302161" y="556908"/>
            <a:chExt cx="1552083" cy="5346539"/>
          </a:xfrm>
        </p:grpSpPr>
        <p:sp>
          <p:nvSpPr>
            <p:cNvPr id="23" name="Rectangle 22">
              <a:extLst>
                <a:ext uri="{FF2B5EF4-FFF2-40B4-BE49-F238E27FC236}">
                  <a16:creationId xmlns:a16="http://schemas.microsoft.com/office/drawing/2014/main" id="{2DD9DF6A-07BF-9CED-0EA0-7E610377095C}"/>
                </a:ext>
              </a:extLst>
            </p:cNvPr>
            <p:cNvSpPr/>
            <p:nvPr/>
          </p:nvSpPr>
          <p:spPr>
            <a:xfrm>
              <a:off x="2302161" y="2848564"/>
              <a:ext cx="1552083" cy="3054883"/>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305D6B9B-EB9D-A6FD-192B-D5A006EE568D}"/>
                </a:ext>
              </a:extLst>
            </p:cNvPr>
            <p:cNvSpPr txBox="1"/>
            <p:nvPr/>
          </p:nvSpPr>
          <p:spPr>
            <a:xfrm>
              <a:off x="2401758" y="556908"/>
              <a:ext cx="1352889" cy="1501302"/>
            </a:xfrm>
            <a:prstGeom prst="rect">
              <a:avLst/>
            </a:prstGeom>
            <a:noFill/>
          </p:spPr>
          <p:txBody>
            <a:bodyPr wrap="square" rtlCol="0">
              <a:spAutoFit/>
            </a:bodyPr>
            <a:lstStyle/>
            <a:p>
              <a:pPr algn="ctr"/>
              <a:r>
                <a:rPr lang="en-US" dirty="0">
                  <a:solidFill>
                    <a:srgbClr val="FFC000"/>
                  </a:solidFill>
                </a:rPr>
                <a:t>Holocene (11,700 years ago to present)</a:t>
              </a:r>
            </a:p>
            <a:p>
              <a:pPr algn="ctr"/>
              <a:r>
                <a:rPr lang="en-US" dirty="0">
                  <a:solidFill>
                    <a:schemeClr val="bg1"/>
                  </a:solidFill>
                </a:rPr>
                <a:t>Variable climates</a:t>
              </a:r>
            </a:p>
            <a:p>
              <a:pPr algn="ctr"/>
              <a:r>
                <a:rPr lang="en-US" dirty="0">
                  <a:solidFill>
                    <a:schemeClr val="bg1"/>
                  </a:solidFill>
                </a:rPr>
                <a:t>Likely caused by changes in greenhouse gases, declining ice, changes in insolation patterns, and changes in ocean circulation</a:t>
              </a:r>
            </a:p>
          </p:txBody>
        </p:sp>
        <p:cxnSp>
          <p:nvCxnSpPr>
            <p:cNvPr id="25" name="Straight Arrow Connector 24">
              <a:extLst>
                <a:ext uri="{FF2B5EF4-FFF2-40B4-BE49-F238E27FC236}">
                  <a16:creationId xmlns:a16="http://schemas.microsoft.com/office/drawing/2014/main" id="{A101DD0E-E2DE-39AA-32F3-10E1372EF89E}"/>
                </a:ext>
              </a:extLst>
            </p:cNvPr>
            <p:cNvCxnSpPr>
              <a:cxnSpLocks/>
              <a:stCxn id="24" idx="2"/>
              <a:endCxn id="23" idx="0"/>
            </p:cNvCxnSpPr>
            <p:nvPr/>
          </p:nvCxnSpPr>
          <p:spPr>
            <a:xfrm flipH="1">
              <a:off x="3078203" y="2058210"/>
              <a:ext cx="0" cy="790354"/>
            </a:xfrm>
            <a:prstGeom prst="straightConnector1">
              <a:avLst/>
            </a:prstGeom>
            <a:ln w="28575">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151C58DE-5CD4-4D79-4A88-6EDB0289A081}"/>
              </a:ext>
            </a:extLst>
          </p:cNvPr>
          <p:cNvSpPr txBox="1"/>
          <p:nvPr/>
        </p:nvSpPr>
        <p:spPr>
          <a:xfrm>
            <a:off x="6096000" y="6611779"/>
            <a:ext cx="6223819" cy="246221"/>
          </a:xfrm>
          <a:prstGeom prst="rect">
            <a:avLst/>
          </a:prstGeom>
          <a:noFill/>
        </p:spPr>
        <p:txBody>
          <a:bodyPr wrap="square">
            <a:spAutoFit/>
          </a:bodyPr>
          <a:lstStyle/>
          <a:p>
            <a:r>
              <a:rPr lang="en-US" sz="1000" dirty="0">
                <a:solidFill>
                  <a:schemeClr val="bg1"/>
                </a:solidFill>
              </a:rPr>
              <a:t>Image copyright National Oceanic and Atmospheric Administration (NOAA). https://www.climate.gov/media/4437</a:t>
            </a:r>
          </a:p>
        </p:txBody>
      </p:sp>
    </p:spTree>
    <p:extLst>
      <p:ext uri="{BB962C8B-B14F-4D97-AF65-F5344CB8AC3E}">
        <p14:creationId xmlns:p14="http://schemas.microsoft.com/office/powerpoint/2010/main" val="1690284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DA3A78-D0DD-2722-47D2-08D6E09D318F}"/>
              </a:ext>
            </a:extLst>
          </p:cNvPr>
          <p:cNvGrpSpPr>
            <a:grpSpLocks noChangeAspect="1"/>
          </p:cNvGrpSpPr>
          <p:nvPr/>
        </p:nvGrpSpPr>
        <p:grpSpPr>
          <a:xfrm>
            <a:off x="1686241" y="2869300"/>
            <a:ext cx="8088578" cy="3763575"/>
            <a:chOff x="5605394" y="3544936"/>
            <a:chExt cx="6586606" cy="3064715"/>
          </a:xfrm>
        </p:grpSpPr>
        <p:pic>
          <p:nvPicPr>
            <p:cNvPr id="3" name="Picture 2">
              <a:extLst>
                <a:ext uri="{FF2B5EF4-FFF2-40B4-BE49-F238E27FC236}">
                  <a16:creationId xmlns:a16="http://schemas.microsoft.com/office/drawing/2014/main" id="{3053FEB2-10FF-9E12-1134-A935924EA4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342"/>
            <a:stretch/>
          </p:blipFill>
          <p:spPr bwMode="auto">
            <a:xfrm>
              <a:off x="6586606" y="3554768"/>
              <a:ext cx="5605394" cy="305488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FE7DF41-2B80-E787-C953-737D28C25D6E}"/>
                </a:ext>
              </a:extLst>
            </p:cNvPr>
            <p:cNvPicPr>
              <a:picLocks noChangeAspect="1"/>
            </p:cNvPicPr>
            <p:nvPr/>
          </p:nvPicPr>
          <p:blipFill>
            <a:blip r:embed="rId4"/>
            <a:stretch>
              <a:fillRect/>
            </a:stretch>
          </p:blipFill>
          <p:spPr>
            <a:xfrm>
              <a:off x="5605394" y="3544936"/>
              <a:ext cx="981212" cy="2972215"/>
            </a:xfrm>
            <a:prstGeom prst="rect">
              <a:avLst/>
            </a:prstGeom>
          </p:spPr>
        </p:pic>
        <p:sp>
          <p:nvSpPr>
            <p:cNvPr id="9" name="Rectangle 8">
              <a:extLst>
                <a:ext uri="{FF2B5EF4-FFF2-40B4-BE49-F238E27FC236}">
                  <a16:creationId xmlns:a16="http://schemas.microsoft.com/office/drawing/2014/main" id="{55D72A98-5E52-CC53-3089-BEE787FBD2C4}"/>
                </a:ext>
              </a:extLst>
            </p:cNvPr>
            <p:cNvSpPr/>
            <p:nvPr/>
          </p:nvSpPr>
          <p:spPr>
            <a:xfrm>
              <a:off x="5605394" y="6332679"/>
              <a:ext cx="3145316" cy="2743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D68AE8A-22B4-6B36-C496-C89F728B976B}"/>
                </a:ext>
              </a:extLst>
            </p:cNvPr>
            <p:cNvPicPr>
              <a:picLocks noChangeAspect="1"/>
            </p:cNvPicPr>
            <p:nvPr/>
          </p:nvPicPr>
          <p:blipFill>
            <a:blip r:embed="rId5"/>
            <a:stretch>
              <a:fillRect/>
            </a:stretch>
          </p:blipFill>
          <p:spPr>
            <a:xfrm>
              <a:off x="7567818" y="6312807"/>
              <a:ext cx="3534268" cy="276264"/>
            </a:xfrm>
            <a:prstGeom prst="rect">
              <a:avLst/>
            </a:prstGeom>
          </p:spPr>
        </p:pic>
        <p:sp>
          <p:nvSpPr>
            <p:cNvPr id="17" name="Rectangle 16">
              <a:extLst>
                <a:ext uri="{FF2B5EF4-FFF2-40B4-BE49-F238E27FC236}">
                  <a16:creationId xmlns:a16="http://schemas.microsoft.com/office/drawing/2014/main" id="{D3C74B71-8347-263F-18C0-973D83B1074C}"/>
                </a:ext>
              </a:extLst>
            </p:cNvPr>
            <p:cNvSpPr/>
            <p:nvPr/>
          </p:nvSpPr>
          <p:spPr>
            <a:xfrm>
              <a:off x="6586606" y="5211097"/>
              <a:ext cx="286142" cy="2743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154BBFBF-B6A5-F134-D455-09398998C8DE}"/>
              </a:ext>
            </a:extLst>
          </p:cNvPr>
          <p:cNvSpPr txBox="1"/>
          <p:nvPr/>
        </p:nvSpPr>
        <p:spPr>
          <a:xfrm>
            <a:off x="78378" y="879566"/>
            <a:ext cx="1419496" cy="4893647"/>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Global warming vs climate change</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Past climate change</a:t>
            </a:r>
          </a:p>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Humans as part of the natural environment</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Spatial understanding of climate change</a:t>
            </a:r>
          </a:p>
          <a:p>
            <a:pPr>
              <a:spcAft>
                <a:spcPts val="1200"/>
              </a:spcAft>
            </a:pPr>
            <a:endParaRPr lang="en-US" sz="1400" dirty="0">
              <a:solidFill>
                <a:schemeClr val="bg1"/>
              </a:solidFill>
            </a:endParaRPr>
          </a:p>
          <a:p>
            <a:pPr marL="285750" indent="-285750">
              <a:spcAft>
                <a:spcPts val="1200"/>
              </a:spcAft>
              <a:buFont typeface="Calibri Light" panose="020F0302020204030204" pitchFamily="34" charset="0"/>
              <a:buChar char="˃"/>
            </a:pPr>
            <a:endParaRPr lang="en-US" sz="1400" dirty="0">
              <a:solidFill>
                <a:schemeClr val="bg1"/>
              </a:solidFill>
            </a:endParaRPr>
          </a:p>
        </p:txBody>
      </p:sp>
      <p:sp>
        <p:nvSpPr>
          <p:cNvPr id="7" name="Title 6">
            <a:extLst>
              <a:ext uri="{FF2B5EF4-FFF2-40B4-BE49-F238E27FC236}">
                <a16:creationId xmlns:a16="http://schemas.microsoft.com/office/drawing/2014/main" id="{6332B1B6-BCE6-76FE-452C-F19EA425B7C2}"/>
              </a:ext>
            </a:extLst>
          </p:cNvPr>
          <p:cNvSpPr>
            <a:spLocks noGrp="1"/>
          </p:cNvSpPr>
          <p:nvPr>
            <p:ph type="title"/>
          </p:nvPr>
        </p:nvSpPr>
        <p:spPr>
          <a:xfrm>
            <a:off x="1497874" y="-199177"/>
            <a:ext cx="10694126" cy="1325563"/>
          </a:xfrm>
        </p:spPr>
        <p:txBody>
          <a:bodyPr>
            <a:normAutofit/>
          </a:bodyPr>
          <a:lstStyle/>
          <a:p>
            <a:pPr algn="ctr"/>
            <a:r>
              <a:rPr lang="en-US" sz="3900" dirty="0"/>
              <a:t>Humans as part of the natural environment</a:t>
            </a:r>
          </a:p>
        </p:txBody>
      </p:sp>
      <p:grpSp>
        <p:nvGrpSpPr>
          <p:cNvPr id="12" name="Group 11">
            <a:extLst>
              <a:ext uri="{FF2B5EF4-FFF2-40B4-BE49-F238E27FC236}">
                <a16:creationId xmlns:a16="http://schemas.microsoft.com/office/drawing/2014/main" id="{3D96DAFA-C75F-E60D-C6DE-52E0B4D95DE1}"/>
              </a:ext>
            </a:extLst>
          </p:cNvPr>
          <p:cNvGrpSpPr/>
          <p:nvPr/>
        </p:nvGrpSpPr>
        <p:grpSpPr>
          <a:xfrm>
            <a:off x="2560344" y="933826"/>
            <a:ext cx="3009285" cy="5272731"/>
            <a:chOff x="1521567" y="610086"/>
            <a:chExt cx="3009285" cy="5368807"/>
          </a:xfrm>
        </p:grpSpPr>
        <p:sp>
          <p:nvSpPr>
            <p:cNvPr id="5" name="Rectangle 4">
              <a:extLst>
                <a:ext uri="{FF2B5EF4-FFF2-40B4-BE49-F238E27FC236}">
                  <a16:creationId xmlns:a16="http://schemas.microsoft.com/office/drawing/2014/main" id="{4D2F25AC-6A38-8BCD-12BF-92076D3ACC31}"/>
                </a:ext>
              </a:extLst>
            </p:cNvPr>
            <p:cNvSpPr/>
            <p:nvPr/>
          </p:nvSpPr>
          <p:spPr>
            <a:xfrm>
              <a:off x="2804640" y="2506035"/>
              <a:ext cx="443129" cy="3472858"/>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CA988F5-FC17-D9BF-2941-3E021515752B}"/>
                </a:ext>
              </a:extLst>
            </p:cNvPr>
            <p:cNvSpPr txBox="1"/>
            <p:nvPr/>
          </p:nvSpPr>
          <p:spPr>
            <a:xfrm>
              <a:off x="1521567" y="610086"/>
              <a:ext cx="3009285" cy="1504246"/>
            </a:xfrm>
            <a:prstGeom prst="rect">
              <a:avLst/>
            </a:prstGeom>
            <a:noFill/>
          </p:spPr>
          <p:txBody>
            <a:bodyPr wrap="none" rtlCol="0">
              <a:spAutoFit/>
            </a:bodyPr>
            <a:lstStyle/>
            <a:p>
              <a:pPr algn="ctr"/>
              <a:r>
                <a:rPr lang="en-US" dirty="0">
                  <a:solidFill>
                    <a:srgbClr val="FFC000"/>
                  </a:solidFill>
                </a:rPr>
                <a:t>8,200-Year Event</a:t>
              </a:r>
            </a:p>
            <a:p>
              <a:pPr algn="ctr"/>
              <a:r>
                <a:rPr lang="en-US" dirty="0">
                  <a:solidFill>
                    <a:schemeClr val="bg1"/>
                  </a:solidFill>
                </a:rPr>
                <a:t>Abrupt cooling</a:t>
              </a:r>
            </a:p>
            <a:p>
              <a:pPr algn="ctr"/>
              <a:r>
                <a:rPr lang="en-US" dirty="0">
                  <a:solidFill>
                    <a:schemeClr val="bg1"/>
                  </a:solidFill>
                </a:rPr>
                <a:t>Likely caused by decreased </a:t>
              </a:r>
            </a:p>
            <a:p>
              <a:pPr algn="ctr"/>
              <a:r>
                <a:rPr lang="en-US" dirty="0">
                  <a:solidFill>
                    <a:schemeClr val="bg1"/>
                  </a:solidFill>
                </a:rPr>
                <a:t>greenhouse gases (GHGs) and </a:t>
              </a:r>
              <a:br>
                <a:rPr lang="en-US" dirty="0">
                  <a:solidFill>
                    <a:schemeClr val="bg1"/>
                  </a:solidFill>
                </a:rPr>
              </a:br>
              <a:r>
                <a:rPr lang="en-US" dirty="0">
                  <a:solidFill>
                    <a:schemeClr val="bg1"/>
                  </a:solidFill>
                </a:rPr>
                <a:t>change in ocean circulation</a:t>
              </a:r>
            </a:p>
          </p:txBody>
        </p:sp>
        <p:cxnSp>
          <p:nvCxnSpPr>
            <p:cNvPr id="10" name="Straight Arrow Connector 9">
              <a:extLst>
                <a:ext uri="{FF2B5EF4-FFF2-40B4-BE49-F238E27FC236}">
                  <a16:creationId xmlns:a16="http://schemas.microsoft.com/office/drawing/2014/main" id="{48D3C132-F802-44ED-D330-5044D1270F4E}"/>
                </a:ext>
              </a:extLst>
            </p:cNvPr>
            <p:cNvCxnSpPr>
              <a:cxnSpLocks/>
              <a:stCxn id="6" idx="2"/>
              <a:endCxn id="5" idx="0"/>
            </p:cNvCxnSpPr>
            <p:nvPr/>
          </p:nvCxnSpPr>
          <p:spPr>
            <a:xfrm flipH="1">
              <a:off x="3026205" y="2114332"/>
              <a:ext cx="5" cy="391704"/>
            </a:xfrm>
            <a:prstGeom prst="straightConnector1">
              <a:avLst/>
            </a:prstGeom>
            <a:ln w="28575">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2156F87D-5113-3E6D-F440-A7FB7ED380AF}"/>
              </a:ext>
            </a:extLst>
          </p:cNvPr>
          <p:cNvGrpSpPr/>
          <p:nvPr/>
        </p:nvGrpSpPr>
        <p:grpSpPr>
          <a:xfrm>
            <a:off x="5734274" y="856068"/>
            <a:ext cx="3666025" cy="5350918"/>
            <a:chOff x="4465305" y="265494"/>
            <a:chExt cx="2734455" cy="5442736"/>
          </a:xfrm>
        </p:grpSpPr>
        <p:sp>
          <p:nvSpPr>
            <p:cNvPr id="14" name="Rectangle 13">
              <a:extLst>
                <a:ext uri="{FF2B5EF4-FFF2-40B4-BE49-F238E27FC236}">
                  <a16:creationId xmlns:a16="http://schemas.microsoft.com/office/drawing/2014/main" id="{8DAE0730-0B78-11C4-912F-3E9760A75ACA}"/>
                </a:ext>
              </a:extLst>
            </p:cNvPr>
            <p:cNvSpPr/>
            <p:nvPr/>
          </p:nvSpPr>
          <p:spPr>
            <a:xfrm>
              <a:off x="6806888" y="2238992"/>
              <a:ext cx="247348" cy="3469238"/>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E122C3D-4A58-CEA2-92C1-5FAB796EC428}"/>
                </a:ext>
              </a:extLst>
            </p:cNvPr>
            <p:cNvSpPr txBox="1"/>
            <p:nvPr/>
          </p:nvSpPr>
          <p:spPr>
            <a:xfrm>
              <a:off x="4465305" y="265494"/>
              <a:ext cx="2734455" cy="1784429"/>
            </a:xfrm>
            <a:prstGeom prst="rect">
              <a:avLst/>
            </a:prstGeom>
            <a:noFill/>
          </p:spPr>
          <p:txBody>
            <a:bodyPr wrap="square" rtlCol="0">
              <a:spAutoFit/>
            </a:bodyPr>
            <a:lstStyle/>
            <a:p>
              <a:pPr algn="ctr"/>
              <a:r>
                <a:rPr lang="en-US" dirty="0">
                  <a:solidFill>
                    <a:srgbClr val="FFC000"/>
                  </a:solidFill>
                </a:rPr>
                <a:t>Medieval Warm Period </a:t>
              </a:r>
              <a:br>
                <a:rPr lang="en-US" dirty="0">
                  <a:solidFill>
                    <a:srgbClr val="FFC000"/>
                  </a:solidFill>
                </a:rPr>
              </a:br>
              <a:r>
                <a:rPr lang="en-US" dirty="0">
                  <a:solidFill>
                    <a:srgbClr val="FFC000"/>
                  </a:solidFill>
                </a:rPr>
                <a:t>(900–1300AD)</a:t>
              </a:r>
            </a:p>
            <a:p>
              <a:pPr algn="ctr"/>
              <a:r>
                <a:rPr lang="en-US" dirty="0">
                  <a:solidFill>
                    <a:schemeClr val="bg1"/>
                  </a:solidFill>
                </a:rPr>
                <a:t>Warming temperatures </a:t>
              </a:r>
            </a:p>
            <a:p>
              <a:pPr algn="ctr"/>
              <a:r>
                <a:rPr lang="en-US" dirty="0">
                  <a:solidFill>
                    <a:schemeClr val="bg1"/>
                  </a:solidFill>
                </a:rPr>
                <a:t>Likely caused by ocean circulation, increase insolation, and increased GHG’s from settlement</a:t>
              </a:r>
            </a:p>
          </p:txBody>
        </p:sp>
        <p:cxnSp>
          <p:nvCxnSpPr>
            <p:cNvPr id="16" name="Straight Arrow Connector 15">
              <a:extLst>
                <a:ext uri="{FF2B5EF4-FFF2-40B4-BE49-F238E27FC236}">
                  <a16:creationId xmlns:a16="http://schemas.microsoft.com/office/drawing/2014/main" id="{87463BC2-B3F4-6398-516B-DF0CF9A8CF73}"/>
                </a:ext>
              </a:extLst>
            </p:cNvPr>
            <p:cNvCxnSpPr>
              <a:cxnSpLocks/>
              <a:stCxn id="15" idx="2"/>
            </p:cNvCxnSpPr>
            <p:nvPr/>
          </p:nvCxnSpPr>
          <p:spPr>
            <a:xfrm>
              <a:off x="5832533" y="2049923"/>
              <a:ext cx="973184" cy="185823"/>
            </a:xfrm>
            <a:prstGeom prst="straightConnector1">
              <a:avLst/>
            </a:prstGeom>
            <a:ln w="28575">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B273CEE7-0FE3-8440-BB53-7924D00BEE9D}"/>
              </a:ext>
            </a:extLst>
          </p:cNvPr>
          <p:cNvGrpSpPr/>
          <p:nvPr/>
        </p:nvGrpSpPr>
        <p:grpSpPr>
          <a:xfrm>
            <a:off x="9236409" y="1067590"/>
            <a:ext cx="2778612" cy="5138967"/>
            <a:chOff x="3318113" y="521950"/>
            <a:chExt cx="738973" cy="5222361"/>
          </a:xfrm>
        </p:grpSpPr>
        <p:sp>
          <p:nvSpPr>
            <p:cNvPr id="23" name="Rectangle 22">
              <a:extLst>
                <a:ext uri="{FF2B5EF4-FFF2-40B4-BE49-F238E27FC236}">
                  <a16:creationId xmlns:a16="http://schemas.microsoft.com/office/drawing/2014/main" id="{2DD9DF6A-07BF-9CED-0EA0-7E610377095C}"/>
                </a:ext>
              </a:extLst>
            </p:cNvPr>
            <p:cNvSpPr/>
            <p:nvPr/>
          </p:nvSpPr>
          <p:spPr>
            <a:xfrm>
              <a:off x="3318113" y="2275443"/>
              <a:ext cx="143191" cy="3468868"/>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305D6B9B-EB9D-A6FD-192B-D5A006EE568D}"/>
                </a:ext>
              </a:extLst>
            </p:cNvPr>
            <p:cNvSpPr txBox="1"/>
            <p:nvPr/>
          </p:nvSpPr>
          <p:spPr>
            <a:xfrm>
              <a:off x="3469604" y="521950"/>
              <a:ext cx="587482" cy="2908771"/>
            </a:xfrm>
            <a:prstGeom prst="rect">
              <a:avLst/>
            </a:prstGeom>
            <a:noFill/>
          </p:spPr>
          <p:txBody>
            <a:bodyPr wrap="square" rtlCol="0">
              <a:spAutoFit/>
            </a:bodyPr>
            <a:lstStyle/>
            <a:p>
              <a:pPr algn="ctr"/>
              <a:r>
                <a:rPr lang="en-US" dirty="0">
                  <a:solidFill>
                    <a:srgbClr val="FFC000"/>
                  </a:solidFill>
                </a:rPr>
                <a:t>Little Ice Age </a:t>
              </a:r>
              <a:br>
                <a:rPr lang="en-US" dirty="0">
                  <a:solidFill>
                    <a:srgbClr val="FFC000"/>
                  </a:solidFill>
                </a:rPr>
              </a:br>
              <a:r>
                <a:rPr lang="en-US" dirty="0">
                  <a:solidFill>
                    <a:srgbClr val="FFC000"/>
                  </a:solidFill>
                </a:rPr>
                <a:t>(1300–1850 AD)</a:t>
              </a:r>
            </a:p>
            <a:p>
              <a:pPr algn="ctr"/>
              <a:r>
                <a:rPr lang="en-US" dirty="0">
                  <a:solidFill>
                    <a:schemeClr val="bg1"/>
                  </a:solidFill>
                </a:rPr>
                <a:t>Cooling!</a:t>
              </a:r>
            </a:p>
            <a:p>
              <a:pPr algn="ctr"/>
              <a:r>
                <a:rPr lang="en-US" dirty="0">
                  <a:solidFill>
                    <a:schemeClr val="bg1"/>
                  </a:solidFill>
                </a:rPr>
                <a:t>Likely caused by changes in ocean circulation, less sunspots, decrease in GHGs from loss of native populations and plague</a:t>
              </a:r>
            </a:p>
          </p:txBody>
        </p:sp>
        <p:cxnSp>
          <p:nvCxnSpPr>
            <p:cNvPr id="25" name="Straight Arrow Connector 24">
              <a:extLst>
                <a:ext uri="{FF2B5EF4-FFF2-40B4-BE49-F238E27FC236}">
                  <a16:creationId xmlns:a16="http://schemas.microsoft.com/office/drawing/2014/main" id="{A101DD0E-E2DE-39AA-32F3-10E1372EF89E}"/>
                </a:ext>
              </a:extLst>
            </p:cNvPr>
            <p:cNvCxnSpPr>
              <a:cxnSpLocks/>
              <a:endCxn id="23" idx="0"/>
            </p:cNvCxnSpPr>
            <p:nvPr/>
          </p:nvCxnSpPr>
          <p:spPr>
            <a:xfrm flipH="1">
              <a:off x="3389708" y="793761"/>
              <a:ext cx="168506" cy="1481681"/>
            </a:xfrm>
            <a:prstGeom prst="straightConnector1">
              <a:avLst/>
            </a:prstGeom>
            <a:ln w="28575">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151C58DE-5CD4-4D79-4A88-6EDB0289A081}"/>
              </a:ext>
            </a:extLst>
          </p:cNvPr>
          <p:cNvSpPr txBox="1"/>
          <p:nvPr/>
        </p:nvSpPr>
        <p:spPr>
          <a:xfrm>
            <a:off x="6096000" y="6611779"/>
            <a:ext cx="6223819" cy="246221"/>
          </a:xfrm>
          <a:prstGeom prst="rect">
            <a:avLst/>
          </a:prstGeom>
          <a:noFill/>
        </p:spPr>
        <p:txBody>
          <a:bodyPr wrap="square">
            <a:spAutoFit/>
          </a:bodyPr>
          <a:lstStyle/>
          <a:p>
            <a:r>
              <a:rPr lang="en-US" sz="1000" dirty="0">
                <a:solidFill>
                  <a:schemeClr val="bg1"/>
                </a:solidFill>
              </a:rPr>
              <a:t>Image copyright National Oceanic and Atmospheric Administration (NOAA). https://www.climate.gov/media/4437</a:t>
            </a:r>
          </a:p>
        </p:txBody>
      </p:sp>
    </p:spTree>
    <p:extLst>
      <p:ext uri="{BB962C8B-B14F-4D97-AF65-F5344CB8AC3E}">
        <p14:creationId xmlns:p14="http://schemas.microsoft.com/office/powerpoint/2010/main" val="2377634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EDC8F-7F46-FDF0-8E23-9DFD43AD62C3}"/>
              </a:ext>
            </a:extLst>
          </p:cNvPr>
          <p:cNvSpPr>
            <a:spLocks noGrp="1"/>
          </p:cNvSpPr>
          <p:nvPr>
            <p:ph type="title"/>
          </p:nvPr>
        </p:nvSpPr>
        <p:spPr>
          <a:xfrm>
            <a:off x="1497874" y="167293"/>
            <a:ext cx="3614900" cy="1325563"/>
          </a:xfrm>
        </p:spPr>
        <p:txBody>
          <a:bodyPr>
            <a:normAutofit/>
          </a:bodyPr>
          <a:lstStyle/>
          <a:p>
            <a:pPr algn="ctr"/>
            <a:r>
              <a:rPr lang="en-US" dirty="0"/>
              <a:t>Present Day</a:t>
            </a:r>
          </a:p>
        </p:txBody>
      </p:sp>
      <p:sp>
        <p:nvSpPr>
          <p:cNvPr id="3" name="Content Placeholder 2">
            <a:extLst>
              <a:ext uri="{FF2B5EF4-FFF2-40B4-BE49-F238E27FC236}">
                <a16:creationId xmlns:a16="http://schemas.microsoft.com/office/drawing/2014/main" id="{7C283035-7E0E-848F-CC19-194482F25873}"/>
              </a:ext>
            </a:extLst>
          </p:cNvPr>
          <p:cNvSpPr>
            <a:spLocks noGrp="1"/>
          </p:cNvSpPr>
          <p:nvPr>
            <p:ph idx="1"/>
          </p:nvPr>
        </p:nvSpPr>
        <p:spPr>
          <a:xfrm>
            <a:off x="1629296" y="1315705"/>
            <a:ext cx="3439249" cy="4583801"/>
          </a:xfrm>
        </p:spPr>
        <p:txBody>
          <a:bodyPr/>
          <a:lstStyle/>
          <a:p>
            <a:pPr marL="0" indent="0">
              <a:buNone/>
            </a:pPr>
            <a:r>
              <a:rPr lang="en-US" dirty="0"/>
              <a:t>Since the Industrial Revolution, there has been a dramatic rise in temperatures at a rate not previous experienced during the Holocene</a:t>
            </a:r>
          </a:p>
        </p:txBody>
      </p:sp>
      <p:pic>
        <p:nvPicPr>
          <p:cNvPr id="2050" name="Picture 2" descr="Fig. 3">
            <a:extLst>
              <a:ext uri="{FF2B5EF4-FFF2-40B4-BE49-F238E27FC236}">
                <a16:creationId xmlns:a16="http://schemas.microsoft.com/office/drawing/2014/main" id="{38223F2B-1E70-9427-98E4-B3A9FC9365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5698" y="338006"/>
            <a:ext cx="6803643" cy="60714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0D3DB19-0FA4-62DC-B78A-D225D61D37F9}"/>
              </a:ext>
            </a:extLst>
          </p:cNvPr>
          <p:cNvSpPr txBox="1"/>
          <p:nvPr/>
        </p:nvSpPr>
        <p:spPr>
          <a:xfrm>
            <a:off x="4414684" y="6611779"/>
            <a:ext cx="7777316" cy="246221"/>
          </a:xfrm>
          <a:prstGeom prst="rect">
            <a:avLst/>
          </a:prstGeom>
          <a:noFill/>
        </p:spPr>
        <p:txBody>
          <a:bodyPr wrap="square">
            <a:spAutoFit/>
          </a:bodyPr>
          <a:lstStyle/>
          <a:p>
            <a:pPr algn="r"/>
            <a:r>
              <a:rPr lang="en-US" sz="1000" dirty="0">
                <a:solidFill>
                  <a:schemeClr val="bg1"/>
                </a:solidFill>
              </a:rPr>
              <a:t>Image copyright Kaufman et al. 2020. Holocene global mean surface temperature, a multi-method reconstruction approach. Scientific Data, 7, 201. </a:t>
            </a:r>
          </a:p>
        </p:txBody>
      </p:sp>
      <p:sp>
        <p:nvSpPr>
          <p:cNvPr id="5" name="TextBox 4">
            <a:extLst>
              <a:ext uri="{FF2B5EF4-FFF2-40B4-BE49-F238E27FC236}">
                <a16:creationId xmlns:a16="http://schemas.microsoft.com/office/drawing/2014/main" id="{B19638E8-77E1-6307-E5A5-DB41052B96EF}"/>
              </a:ext>
            </a:extLst>
          </p:cNvPr>
          <p:cNvSpPr txBox="1"/>
          <p:nvPr/>
        </p:nvSpPr>
        <p:spPr>
          <a:xfrm>
            <a:off x="78378" y="879566"/>
            <a:ext cx="1419496" cy="4893647"/>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Global warming vs climate change</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Past climate change</a:t>
            </a:r>
          </a:p>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Humans as part of the natural environment</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Spatial understanding of climate change</a:t>
            </a:r>
          </a:p>
          <a:p>
            <a:pPr>
              <a:spcAft>
                <a:spcPts val="1200"/>
              </a:spcAft>
            </a:pPr>
            <a:endParaRPr lang="en-US" sz="1400" dirty="0">
              <a:solidFill>
                <a:schemeClr val="bg1"/>
              </a:solidFill>
            </a:endParaRPr>
          </a:p>
          <a:p>
            <a:pPr marL="285750" indent="-285750">
              <a:spcAft>
                <a:spcPts val="1200"/>
              </a:spcAft>
              <a:buFont typeface="Calibri Light" panose="020F0302020204030204" pitchFamily="34" charset="0"/>
              <a:buChar char="˃"/>
            </a:pPr>
            <a:endParaRPr lang="en-US" sz="1400" dirty="0">
              <a:solidFill>
                <a:schemeClr val="bg1"/>
              </a:solidFill>
            </a:endParaRPr>
          </a:p>
        </p:txBody>
      </p:sp>
      <p:sp>
        <p:nvSpPr>
          <p:cNvPr id="10" name="Rectangle 9">
            <a:extLst>
              <a:ext uri="{FF2B5EF4-FFF2-40B4-BE49-F238E27FC236}">
                <a16:creationId xmlns:a16="http://schemas.microsoft.com/office/drawing/2014/main" id="{C8135675-6404-C03B-3150-6546E773DBDC}"/>
              </a:ext>
            </a:extLst>
          </p:cNvPr>
          <p:cNvSpPr/>
          <p:nvPr/>
        </p:nvSpPr>
        <p:spPr>
          <a:xfrm>
            <a:off x="11710219" y="879566"/>
            <a:ext cx="372046" cy="1657157"/>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0F644AD-2AA4-247B-F9F1-86CA26A8569A}"/>
              </a:ext>
            </a:extLst>
          </p:cNvPr>
          <p:cNvSpPr/>
          <p:nvPr/>
        </p:nvSpPr>
        <p:spPr>
          <a:xfrm>
            <a:off x="11464413" y="3720695"/>
            <a:ext cx="484976" cy="2365473"/>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4340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4BBFBF-B6A5-F134-D455-09398998C8DE}"/>
              </a:ext>
            </a:extLst>
          </p:cNvPr>
          <p:cNvSpPr txBox="1"/>
          <p:nvPr/>
        </p:nvSpPr>
        <p:spPr>
          <a:xfrm>
            <a:off x="78378" y="879566"/>
            <a:ext cx="1419496" cy="4893647"/>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Global warming vs climate change</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Past climate change</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Humans as part of the natural environment</a:t>
            </a:r>
          </a:p>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Spatial understanding of climate change</a:t>
            </a:r>
          </a:p>
          <a:p>
            <a:pPr>
              <a:spcAft>
                <a:spcPts val="1200"/>
              </a:spcAft>
            </a:pPr>
            <a:endParaRPr lang="en-US" sz="1400" dirty="0">
              <a:solidFill>
                <a:schemeClr val="bg1"/>
              </a:solidFill>
            </a:endParaRPr>
          </a:p>
          <a:p>
            <a:pPr marL="285750" indent="-285750">
              <a:spcAft>
                <a:spcPts val="1200"/>
              </a:spcAft>
              <a:buFont typeface="Calibri Light" panose="020F0302020204030204" pitchFamily="34" charset="0"/>
              <a:buChar char="˃"/>
            </a:pPr>
            <a:endParaRPr lang="en-US" sz="1400" dirty="0">
              <a:solidFill>
                <a:schemeClr val="bg1"/>
              </a:solidFill>
            </a:endParaRPr>
          </a:p>
        </p:txBody>
      </p:sp>
      <p:sp>
        <p:nvSpPr>
          <p:cNvPr id="7" name="Title 6">
            <a:extLst>
              <a:ext uri="{FF2B5EF4-FFF2-40B4-BE49-F238E27FC236}">
                <a16:creationId xmlns:a16="http://schemas.microsoft.com/office/drawing/2014/main" id="{6332B1B6-BCE6-76FE-452C-F19EA425B7C2}"/>
              </a:ext>
            </a:extLst>
          </p:cNvPr>
          <p:cNvSpPr>
            <a:spLocks noGrp="1"/>
          </p:cNvSpPr>
          <p:nvPr>
            <p:ph type="title"/>
          </p:nvPr>
        </p:nvSpPr>
        <p:spPr>
          <a:xfrm>
            <a:off x="1673526" y="-233871"/>
            <a:ext cx="10325816" cy="1325563"/>
          </a:xfrm>
        </p:spPr>
        <p:txBody>
          <a:bodyPr>
            <a:normAutofit/>
          </a:bodyPr>
          <a:lstStyle/>
          <a:p>
            <a:pPr algn="ctr"/>
            <a:r>
              <a:rPr lang="en-US" sz="4000" dirty="0"/>
              <a:t>Spatial understanding of climate change</a:t>
            </a:r>
          </a:p>
        </p:txBody>
      </p:sp>
      <p:sp>
        <p:nvSpPr>
          <p:cNvPr id="18" name="Content Placeholder 17">
            <a:extLst>
              <a:ext uri="{FF2B5EF4-FFF2-40B4-BE49-F238E27FC236}">
                <a16:creationId xmlns:a16="http://schemas.microsoft.com/office/drawing/2014/main" id="{6C1E0599-641E-4828-88DC-FDC6CD5A878E}"/>
              </a:ext>
            </a:extLst>
          </p:cNvPr>
          <p:cNvSpPr>
            <a:spLocks noGrp="1"/>
          </p:cNvSpPr>
          <p:nvPr>
            <p:ph idx="1"/>
          </p:nvPr>
        </p:nvSpPr>
        <p:spPr>
          <a:xfrm>
            <a:off x="1679673" y="1114332"/>
            <a:ext cx="4166836" cy="5314757"/>
          </a:xfrm>
        </p:spPr>
        <p:txBody>
          <a:bodyPr>
            <a:normAutofit/>
          </a:bodyPr>
          <a:lstStyle/>
          <a:p>
            <a:r>
              <a:rPr lang="en-US" sz="2400" dirty="0"/>
              <a:t>Climate doesn’t change evenly across the Earth</a:t>
            </a:r>
          </a:p>
          <a:p>
            <a:pPr lvl="1"/>
            <a:r>
              <a:rPr lang="en-US" sz="2000" dirty="0"/>
              <a:t>Some areas will warm while others cool</a:t>
            </a:r>
          </a:p>
          <a:p>
            <a:pPr lvl="1"/>
            <a:r>
              <a:rPr lang="en-US" sz="2000" dirty="0"/>
              <a:t>Some areas will become wetter while others become drier</a:t>
            </a:r>
          </a:p>
          <a:p>
            <a:r>
              <a:rPr lang="en-US" sz="2400" dirty="0"/>
              <a:t>Latitude, altitude, atmospheric instability, winds, rain shadows, proximity to water, land cover, and other factors affect how climate changes!</a:t>
            </a:r>
          </a:p>
          <a:p>
            <a:endParaRPr lang="en-US" sz="2400" dirty="0"/>
          </a:p>
          <a:p>
            <a:pPr marL="0" indent="0" algn="r">
              <a:buNone/>
            </a:pPr>
            <a:endParaRPr lang="en-US" sz="2400" dirty="0"/>
          </a:p>
        </p:txBody>
      </p:sp>
      <p:sp>
        <p:nvSpPr>
          <p:cNvPr id="20" name="TextBox 19">
            <a:extLst>
              <a:ext uri="{FF2B5EF4-FFF2-40B4-BE49-F238E27FC236}">
                <a16:creationId xmlns:a16="http://schemas.microsoft.com/office/drawing/2014/main" id="{881FC0B2-139E-4283-3A61-E959E8A95617}"/>
              </a:ext>
            </a:extLst>
          </p:cNvPr>
          <p:cNvSpPr txBox="1"/>
          <p:nvPr/>
        </p:nvSpPr>
        <p:spPr>
          <a:xfrm>
            <a:off x="4601496" y="6429089"/>
            <a:ext cx="7590503" cy="400110"/>
          </a:xfrm>
          <a:prstGeom prst="rect">
            <a:avLst/>
          </a:prstGeom>
          <a:noFill/>
        </p:spPr>
        <p:txBody>
          <a:bodyPr wrap="square">
            <a:spAutoFit/>
          </a:bodyPr>
          <a:lstStyle/>
          <a:p>
            <a:pPr algn="r"/>
            <a:r>
              <a:rPr lang="en-US" sz="1000" dirty="0">
                <a:solidFill>
                  <a:schemeClr val="bg1"/>
                </a:solidFill>
              </a:rPr>
              <a:t>A.P. Wiersma, H. </a:t>
            </a:r>
            <a:r>
              <a:rPr lang="en-US" sz="1000" dirty="0" err="1">
                <a:solidFill>
                  <a:schemeClr val="bg1"/>
                </a:solidFill>
              </a:rPr>
              <a:t>Renssen</a:t>
            </a:r>
            <a:r>
              <a:rPr lang="en-US" sz="1000" dirty="0">
                <a:solidFill>
                  <a:schemeClr val="bg1"/>
                </a:solidFill>
              </a:rPr>
              <a:t>. 2006. Model–data comparison for the 8.2kaBP event: confirmation of a forcing mechanism by catastrophic drainage of Laurentide Lakes, Quaternary Science Reviews, Volume 25, Issues 1–2(63-88), https://doi.org/10.1016/j.quascirev.2005.07.009</a:t>
            </a:r>
          </a:p>
        </p:txBody>
      </p:sp>
      <p:pic>
        <p:nvPicPr>
          <p:cNvPr id="2050" name="Picture 2">
            <a:extLst>
              <a:ext uri="{FF2B5EF4-FFF2-40B4-BE49-F238E27FC236}">
                <a16:creationId xmlns:a16="http://schemas.microsoft.com/office/drawing/2014/main" id="{9DF5235C-C5D7-53A2-FA8C-6640126E9D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4334" y="879566"/>
            <a:ext cx="6065008" cy="554952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E7AEC44-54D7-187B-2B66-F75FAA0CF3F0}"/>
              </a:ext>
            </a:extLst>
          </p:cNvPr>
          <p:cNvSpPr txBox="1"/>
          <p:nvPr/>
        </p:nvSpPr>
        <p:spPr>
          <a:xfrm>
            <a:off x="1946787" y="5466369"/>
            <a:ext cx="3821581" cy="707886"/>
          </a:xfrm>
          <a:prstGeom prst="rect">
            <a:avLst/>
          </a:prstGeom>
          <a:noFill/>
        </p:spPr>
        <p:txBody>
          <a:bodyPr wrap="square" rtlCol="0">
            <a:spAutoFit/>
          </a:bodyPr>
          <a:lstStyle/>
          <a:p>
            <a:r>
              <a:rPr lang="en-US" sz="2000" dirty="0">
                <a:solidFill>
                  <a:srgbClr val="FFC000"/>
                </a:solidFill>
              </a:rPr>
              <a:t>8,200-Year Event temperature (left) and precipitation (right) anomalies</a:t>
            </a:r>
          </a:p>
        </p:txBody>
      </p:sp>
      <p:cxnSp>
        <p:nvCxnSpPr>
          <p:cNvPr id="27" name="Straight Arrow Connector 26">
            <a:extLst>
              <a:ext uri="{FF2B5EF4-FFF2-40B4-BE49-F238E27FC236}">
                <a16:creationId xmlns:a16="http://schemas.microsoft.com/office/drawing/2014/main" id="{4D5F6067-021E-F68F-CE06-B1C5F2800D7B}"/>
              </a:ext>
            </a:extLst>
          </p:cNvPr>
          <p:cNvCxnSpPr/>
          <p:nvPr/>
        </p:nvCxnSpPr>
        <p:spPr>
          <a:xfrm>
            <a:off x="2615233" y="6174255"/>
            <a:ext cx="3240961" cy="0"/>
          </a:xfrm>
          <a:prstGeom prst="straightConnector1">
            <a:avLst/>
          </a:prstGeom>
          <a:ln w="28575">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8A35AA4-3DAB-E617-D3CE-1CAD05640700}"/>
              </a:ext>
            </a:extLst>
          </p:cNvPr>
          <p:cNvSpPr txBox="1"/>
          <p:nvPr/>
        </p:nvSpPr>
        <p:spPr>
          <a:xfrm rot="16200000">
            <a:off x="8539264" y="1466568"/>
            <a:ext cx="835485" cy="369332"/>
          </a:xfrm>
          <a:prstGeom prst="rect">
            <a:avLst/>
          </a:prstGeom>
          <a:noFill/>
        </p:spPr>
        <p:txBody>
          <a:bodyPr wrap="none" rtlCol="0">
            <a:spAutoFit/>
          </a:bodyPr>
          <a:lstStyle/>
          <a:p>
            <a:r>
              <a:rPr lang="en-US" dirty="0">
                <a:solidFill>
                  <a:schemeClr val="tx1">
                    <a:lumMod val="95000"/>
                    <a:lumOff val="5000"/>
                  </a:schemeClr>
                </a:solidFill>
              </a:rPr>
              <a:t>Annual</a:t>
            </a:r>
          </a:p>
        </p:txBody>
      </p:sp>
      <p:sp>
        <p:nvSpPr>
          <p:cNvPr id="29" name="TextBox 28">
            <a:extLst>
              <a:ext uri="{FF2B5EF4-FFF2-40B4-BE49-F238E27FC236}">
                <a16:creationId xmlns:a16="http://schemas.microsoft.com/office/drawing/2014/main" id="{460B17EC-6E9D-4057-9352-5520235BBE55}"/>
              </a:ext>
            </a:extLst>
          </p:cNvPr>
          <p:cNvSpPr txBox="1"/>
          <p:nvPr/>
        </p:nvSpPr>
        <p:spPr>
          <a:xfrm rot="16200000">
            <a:off x="8692350" y="4973157"/>
            <a:ext cx="529312" cy="369332"/>
          </a:xfrm>
          <a:prstGeom prst="rect">
            <a:avLst/>
          </a:prstGeom>
          <a:noFill/>
        </p:spPr>
        <p:txBody>
          <a:bodyPr wrap="none" rtlCol="0">
            <a:spAutoFit/>
          </a:bodyPr>
          <a:lstStyle/>
          <a:p>
            <a:r>
              <a:rPr lang="en-US" dirty="0">
                <a:solidFill>
                  <a:schemeClr val="tx1">
                    <a:lumMod val="95000"/>
                    <a:lumOff val="5000"/>
                  </a:schemeClr>
                </a:solidFill>
              </a:rPr>
              <a:t>July</a:t>
            </a:r>
          </a:p>
        </p:txBody>
      </p:sp>
      <p:sp>
        <p:nvSpPr>
          <p:cNvPr id="30" name="TextBox 29">
            <a:extLst>
              <a:ext uri="{FF2B5EF4-FFF2-40B4-BE49-F238E27FC236}">
                <a16:creationId xmlns:a16="http://schemas.microsoft.com/office/drawing/2014/main" id="{DC71E3E7-02C0-9CF3-7230-E66BD6E73AA8}"/>
              </a:ext>
            </a:extLst>
          </p:cNvPr>
          <p:cNvSpPr txBox="1"/>
          <p:nvPr/>
        </p:nvSpPr>
        <p:spPr>
          <a:xfrm rot="16200000">
            <a:off x="8508230" y="3126947"/>
            <a:ext cx="897553" cy="369332"/>
          </a:xfrm>
          <a:prstGeom prst="rect">
            <a:avLst/>
          </a:prstGeom>
          <a:noFill/>
        </p:spPr>
        <p:txBody>
          <a:bodyPr wrap="none" rtlCol="0">
            <a:spAutoFit/>
          </a:bodyPr>
          <a:lstStyle/>
          <a:p>
            <a:r>
              <a:rPr lang="en-US" dirty="0">
                <a:solidFill>
                  <a:schemeClr val="tx1">
                    <a:lumMod val="95000"/>
                    <a:lumOff val="5000"/>
                  </a:schemeClr>
                </a:solidFill>
              </a:rPr>
              <a:t>January</a:t>
            </a:r>
          </a:p>
        </p:txBody>
      </p:sp>
    </p:spTree>
    <p:extLst>
      <p:ext uri="{BB962C8B-B14F-4D97-AF65-F5344CB8AC3E}">
        <p14:creationId xmlns:p14="http://schemas.microsoft.com/office/powerpoint/2010/main" val="2964415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4BBFBF-B6A5-F134-D455-09398998C8DE}"/>
              </a:ext>
            </a:extLst>
          </p:cNvPr>
          <p:cNvSpPr txBox="1"/>
          <p:nvPr/>
        </p:nvSpPr>
        <p:spPr>
          <a:xfrm>
            <a:off x="78378" y="879566"/>
            <a:ext cx="1419496" cy="4893647"/>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bg1"/>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Global warming vs climate change</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Past climate change</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Humans as part of the natural environment</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Spatial understanding of climate change</a:t>
            </a:r>
          </a:p>
          <a:p>
            <a:pPr>
              <a:spcAft>
                <a:spcPts val="1200"/>
              </a:spcAft>
            </a:pPr>
            <a:endParaRPr lang="en-US" sz="1400" dirty="0">
              <a:solidFill>
                <a:schemeClr val="bg1"/>
              </a:solidFill>
            </a:endParaRPr>
          </a:p>
          <a:p>
            <a:pPr marL="285750" indent="-285750">
              <a:spcAft>
                <a:spcPts val="1200"/>
              </a:spcAft>
              <a:buFont typeface="Calibri Light" panose="020F0302020204030204" pitchFamily="34" charset="0"/>
              <a:buChar char="˃"/>
            </a:pPr>
            <a:endParaRPr lang="en-US" sz="1400" dirty="0">
              <a:solidFill>
                <a:schemeClr val="bg1"/>
              </a:solidFill>
            </a:endParaRPr>
          </a:p>
        </p:txBody>
      </p:sp>
      <p:sp>
        <p:nvSpPr>
          <p:cNvPr id="7" name="Title 6">
            <a:extLst>
              <a:ext uri="{FF2B5EF4-FFF2-40B4-BE49-F238E27FC236}">
                <a16:creationId xmlns:a16="http://schemas.microsoft.com/office/drawing/2014/main" id="{6332B1B6-BCE6-76FE-452C-F19EA425B7C2}"/>
              </a:ext>
            </a:extLst>
          </p:cNvPr>
          <p:cNvSpPr>
            <a:spLocks noGrp="1"/>
          </p:cNvSpPr>
          <p:nvPr>
            <p:ph type="title"/>
          </p:nvPr>
        </p:nvSpPr>
        <p:spPr>
          <a:xfrm>
            <a:off x="1673525" y="108156"/>
            <a:ext cx="10325816" cy="1325563"/>
          </a:xfrm>
        </p:spPr>
        <p:txBody>
          <a:bodyPr>
            <a:normAutofit/>
          </a:bodyPr>
          <a:lstStyle/>
          <a:p>
            <a:pPr algn="ctr"/>
            <a:r>
              <a:rPr lang="en-US" sz="3400" dirty="0"/>
              <a:t>What are </a:t>
            </a:r>
            <a:r>
              <a:rPr lang="en-US" sz="3400"/>
              <a:t>global warming and </a:t>
            </a:r>
            <a:r>
              <a:rPr lang="en-US" sz="3400" dirty="0"/>
              <a:t>climate change? </a:t>
            </a:r>
          </a:p>
        </p:txBody>
      </p:sp>
      <p:sp>
        <p:nvSpPr>
          <p:cNvPr id="18" name="Content Placeholder 17">
            <a:extLst>
              <a:ext uri="{FF2B5EF4-FFF2-40B4-BE49-F238E27FC236}">
                <a16:creationId xmlns:a16="http://schemas.microsoft.com/office/drawing/2014/main" id="{6C1E0599-641E-4828-88DC-FDC6CD5A878E}"/>
              </a:ext>
            </a:extLst>
          </p:cNvPr>
          <p:cNvSpPr>
            <a:spLocks noGrp="1"/>
          </p:cNvSpPr>
          <p:nvPr>
            <p:ph idx="1"/>
          </p:nvPr>
        </p:nvSpPr>
        <p:spPr>
          <a:xfrm>
            <a:off x="1673525" y="1105709"/>
            <a:ext cx="10325816" cy="1893131"/>
          </a:xfrm>
        </p:spPr>
        <p:txBody>
          <a:bodyPr>
            <a:normAutofit/>
          </a:bodyPr>
          <a:lstStyle/>
          <a:p>
            <a:r>
              <a:rPr lang="en-US" sz="2400" dirty="0"/>
              <a:t>Climate is the long-term patterns of atmospheric factors, such as temperature and precipitation</a:t>
            </a:r>
          </a:p>
          <a:p>
            <a:r>
              <a:rPr lang="en-US" sz="2400" dirty="0"/>
              <a:t>Global warming refers to warming of the entire earth, whereas climate change refers how various climates change over time at a specific location</a:t>
            </a:r>
          </a:p>
          <a:p>
            <a:endParaRPr lang="en-US" sz="2400" dirty="0"/>
          </a:p>
          <a:p>
            <a:endParaRPr lang="en-US" sz="2400" dirty="0"/>
          </a:p>
          <a:p>
            <a:pPr marL="0" indent="0" algn="r">
              <a:buNone/>
            </a:pPr>
            <a:endParaRPr lang="en-US" sz="2400" dirty="0"/>
          </a:p>
        </p:txBody>
      </p:sp>
      <p:sp>
        <p:nvSpPr>
          <p:cNvPr id="2" name="Content Placeholder 17">
            <a:extLst>
              <a:ext uri="{FF2B5EF4-FFF2-40B4-BE49-F238E27FC236}">
                <a16:creationId xmlns:a16="http://schemas.microsoft.com/office/drawing/2014/main" id="{A8B9FA20-54D1-1FB9-6BBE-6028F4446416}"/>
              </a:ext>
            </a:extLst>
          </p:cNvPr>
          <p:cNvSpPr txBox="1">
            <a:spLocks/>
          </p:cNvSpPr>
          <p:nvPr/>
        </p:nvSpPr>
        <p:spPr>
          <a:xfrm>
            <a:off x="1673525" y="3978761"/>
            <a:ext cx="10325816" cy="48936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Climate has warmed and cooled in the past because of both natural and human causes, including changes in Earth’s orbital cycles, ocean circulation, changes in the amount of greenhouse gases, and settlement of humans</a:t>
            </a:r>
          </a:p>
          <a:p>
            <a:r>
              <a:rPr lang="en-US" sz="2400" dirty="0"/>
              <a:t>Temperatures have rapidly risen since the Industrial Revolution at a rate much faster than previously experienced during the Holocene</a:t>
            </a:r>
          </a:p>
          <a:p>
            <a:r>
              <a:rPr lang="en-US" sz="2400" dirty="0"/>
              <a:t>Climate does not change evenly across the earth</a:t>
            </a:r>
          </a:p>
          <a:p>
            <a:endParaRPr lang="en-US" sz="2400" dirty="0"/>
          </a:p>
          <a:p>
            <a:endParaRPr lang="en-US" sz="2400" dirty="0"/>
          </a:p>
          <a:p>
            <a:pPr marL="0" indent="0" algn="r">
              <a:buFont typeface="Arial" panose="020B0604020202020204" pitchFamily="34" charset="0"/>
              <a:buNone/>
            </a:pPr>
            <a:endParaRPr lang="en-US" sz="2400" dirty="0"/>
          </a:p>
        </p:txBody>
      </p:sp>
      <p:sp>
        <p:nvSpPr>
          <p:cNvPr id="3" name="Title 6">
            <a:extLst>
              <a:ext uri="{FF2B5EF4-FFF2-40B4-BE49-F238E27FC236}">
                <a16:creationId xmlns:a16="http://schemas.microsoft.com/office/drawing/2014/main" id="{3D9F9281-2C6F-FB50-AD05-949281596F9F}"/>
              </a:ext>
            </a:extLst>
          </p:cNvPr>
          <p:cNvSpPr txBox="1">
            <a:spLocks/>
          </p:cNvSpPr>
          <p:nvPr/>
        </p:nvSpPr>
        <p:spPr>
          <a:xfrm>
            <a:off x="1673524" y="2885770"/>
            <a:ext cx="1051847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2">
                    <a:lumMod val="60000"/>
                    <a:lumOff val="40000"/>
                  </a:schemeClr>
                </a:solidFill>
                <a:latin typeface="+mj-lt"/>
                <a:ea typeface="+mj-ea"/>
                <a:cs typeface="+mj-cs"/>
              </a:defRPr>
            </a:lvl1pPr>
          </a:lstStyle>
          <a:p>
            <a:pPr algn="ctr"/>
            <a:r>
              <a:rPr lang="en-US" sz="3400" dirty="0"/>
              <a:t>How and why has climate changed in the past?</a:t>
            </a:r>
          </a:p>
        </p:txBody>
      </p:sp>
    </p:spTree>
    <p:extLst>
      <p:ext uri="{BB962C8B-B14F-4D97-AF65-F5344CB8AC3E}">
        <p14:creationId xmlns:p14="http://schemas.microsoft.com/office/powerpoint/2010/main" val="40685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0" end="0"/>
                                            </p:txEl>
                                          </p:spTgt>
                                        </p:tgtEl>
                                        <p:attrNameLst>
                                          <p:attrName>style.visibility</p:attrName>
                                        </p:attrNameLst>
                                      </p:cBhvr>
                                      <p:to>
                                        <p:strVal val="visible"/>
                                      </p:to>
                                    </p:set>
                                    <p:animEffect transition="in" filter="fade">
                                      <p:cBhvr>
                                        <p:cTn id="22" dur="500"/>
                                        <p:tgtEl>
                                          <p:spTgt spid="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animEffect transition="in" filter="fade">
                                      <p:cBhvr>
                                        <p:cTn id="27" dur="500"/>
                                        <p:tgtEl>
                                          <p:spTgt spid="2">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2" end="2"/>
                                            </p:txEl>
                                          </p:spTgt>
                                        </p:tgtEl>
                                        <p:attrNameLst>
                                          <p:attrName>style.visibility</p:attrName>
                                        </p:attrNameLst>
                                      </p:cBhvr>
                                      <p:to>
                                        <p:strVal val="visible"/>
                                      </p:to>
                                    </p:set>
                                    <p:animEffect transition="in" filter="fade">
                                      <p:cBhvr>
                                        <p:cTn id="32"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4B2F5-C2C8-732B-D857-A7BA687C2AA8}"/>
              </a:ext>
            </a:extLst>
          </p:cNvPr>
          <p:cNvSpPr>
            <a:spLocks noGrp="1"/>
          </p:cNvSpPr>
          <p:nvPr>
            <p:ph type="title"/>
          </p:nvPr>
        </p:nvSpPr>
        <p:spPr>
          <a:xfrm>
            <a:off x="838200" y="156578"/>
            <a:ext cx="10515600" cy="1325563"/>
          </a:xfrm>
        </p:spPr>
        <p:txBody>
          <a:bodyPr/>
          <a:lstStyle/>
          <a:p>
            <a:r>
              <a:rPr lang="en-US" dirty="0"/>
              <a:t>Discussion Prompts</a:t>
            </a:r>
          </a:p>
        </p:txBody>
      </p:sp>
      <p:sp>
        <p:nvSpPr>
          <p:cNvPr id="3" name="Content Placeholder 2">
            <a:extLst>
              <a:ext uri="{FF2B5EF4-FFF2-40B4-BE49-F238E27FC236}">
                <a16:creationId xmlns:a16="http://schemas.microsoft.com/office/drawing/2014/main" id="{D8EEE954-B589-CF1A-38A4-50EF18B60416}"/>
              </a:ext>
            </a:extLst>
          </p:cNvPr>
          <p:cNvSpPr>
            <a:spLocks noGrp="1"/>
          </p:cNvSpPr>
          <p:nvPr>
            <p:ph idx="1"/>
          </p:nvPr>
        </p:nvSpPr>
        <p:spPr>
          <a:xfrm>
            <a:off x="838200" y="1636295"/>
            <a:ext cx="10515600" cy="4236172"/>
          </a:xfrm>
        </p:spPr>
        <p:txBody>
          <a:bodyPr/>
          <a:lstStyle/>
          <a:p>
            <a:r>
              <a:rPr lang="en-US" dirty="0"/>
              <a:t>What is the difference between global warming and climate change?</a:t>
            </a:r>
          </a:p>
          <a:p>
            <a:r>
              <a:rPr lang="en-US" dirty="0"/>
              <a:t>In detail, describe how temperature has changed over the past 5.3 million years.</a:t>
            </a:r>
          </a:p>
          <a:p>
            <a:r>
              <a:rPr lang="en-US" dirty="0"/>
              <a:t>In what ways have humans affected Earth’s climate in the past?</a:t>
            </a:r>
          </a:p>
          <a:p>
            <a:r>
              <a:rPr lang="en-US" dirty="0"/>
              <a:t>Based on what happened in the past, what do you think will happen to climate in the future?</a:t>
            </a:r>
          </a:p>
          <a:p>
            <a:pPr lvl="1"/>
            <a:r>
              <a:rPr lang="en-US" dirty="0"/>
              <a:t>Will these changes be uniform across the Earth?</a:t>
            </a:r>
          </a:p>
        </p:txBody>
      </p:sp>
    </p:spTree>
    <p:extLst>
      <p:ext uri="{BB962C8B-B14F-4D97-AF65-F5344CB8AC3E}">
        <p14:creationId xmlns:p14="http://schemas.microsoft.com/office/powerpoint/2010/main" val="56983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19547-C439-2D31-A609-C382991A66D8}"/>
              </a:ext>
            </a:extLst>
          </p:cNvPr>
          <p:cNvSpPr>
            <a:spLocks noGrp="1"/>
          </p:cNvSpPr>
          <p:nvPr>
            <p:ph type="title"/>
          </p:nvPr>
        </p:nvSpPr>
        <p:spPr>
          <a:xfrm>
            <a:off x="1497874" y="216784"/>
            <a:ext cx="10694126" cy="1325563"/>
          </a:xfrm>
        </p:spPr>
        <p:txBody>
          <a:bodyPr>
            <a:noAutofit/>
          </a:bodyPr>
          <a:lstStyle/>
          <a:p>
            <a:pPr algn="ctr"/>
            <a:r>
              <a:rPr lang="en-US" sz="3500" dirty="0"/>
              <a:t>What are global warming and climate change? </a:t>
            </a:r>
            <a:br>
              <a:rPr lang="en-US" sz="3500" dirty="0"/>
            </a:br>
            <a:r>
              <a:rPr lang="en-US" sz="3500" dirty="0"/>
              <a:t>How and why has climate changed in the past?</a:t>
            </a:r>
          </a:p>
        </p:txBody>
      </p:sp>
      <p:sp>
        <p:nvSpPr>
          <p:cNvPr id="3" name="Content Placeholder 2">
            <a:extLst>
              <a:ext uri="{FF2B5EF4-FFF2-40B4-BE49-F238E27FC236}">
                <a16:creationId xmlns:a16="http://schemas.microsoft.com/office/drawing/2014/main" id="{217ED824-E5C1-7032-EBE8-D2B11658AA78}"/>
              </a:ext>
            </a:extLst>
          </p:cNvPr>
          <p:cNvSpPr>
            <a:spLocks noGrp="1"/>
          </p:cNvSpPr>
          <p:nvPr>
            <p:ph idx="1"/>
          </p:nvPr>
        </p:nvSpPr>
        <p:spPr/>
        <p:txBody>
          <a:bodyPr/>
          <a:lstStyle/>
          <a:p>
            <a:pPr marL="0" indent="0">
              <a:buNone/>
            </a:pPr>
            <a:r>
              <a:rPr lang="en-US" dirty="0"/>
              <a:t>To answer these questions, we will:</a:t>
            </a:r>
          </a:p>
          <a:p>
            <a:pPr lvl="1">
              <a:spcBef>
                <a:spcPts val="1200"/>
              </a:spcBef>
            </a:pPr>
            <a:r>
              <a:rPr lang="en-US" dirty="0"/>
              <a:t>Explore the differences between global warming and climate change</a:t>
            </a:r>
          </a:p>
          <a:p>
            <a:pPr lvl="1">
              <a:spcBef>
                <a:spcPts val="1200"/>
              </a:spcBef>
            </a:pPr>
            <a:r>
              <a:rPr lang="en-US" dirty="0"/>
              <a:t>Learn how temperature has changed over the last 5.3 million years</a:t>
            </a:r>
          </a:p>
          <a:p>
            <a:pPr lvl="1">
              <a:spcBef>
                <a:spcPts val="1200"/>
              </a:spcBef>
            </a:pPr>
            <a:r>
              <a:rPr lang="en-US" dirty="0"/>
              <a:t>Investigate how humans are part of the natural environment</a:t>
            </a:r>
          </a:p>
          <a:p>
            <a:pPr lvl="1">
              <a:spcBef>
                <a:spcPts val="1200"/>
              </a:spcBef>
            </a:pPr>
            <a:endParaRPr lang="en-US" dirty="0"/>
          </a:p>
        </p:txBody>
      </p:sp>
      <p:sp>
        <p:nvSpPr>
          <p:cNvPr id="5" name="TextBox 4">
            <a:extLst>
              <a:ext uri="{FF2B5EF4-FFF2-40B4-BE49-F238E27FC236}">
                <a16:creationId xmlns:a16="http://schemas.microsoft.com/office/drawing/2014/main" id="{A7209FC9-27D4-6EEF-66E2-EDD3BBF55824}"/>
              </a:ext>
            </a:extLst>
          </p:cNvPr>
          <p:cNvSpPr txBox="1"/>
          <p:nvPr/>
        </p:nvSpPr>
        <p:spPr>
          <a:xfrm>
            <a:off x="78378" y="879566"/>
            <a:ext cx="1419496" cy="4893647"/>
          </a:xfrm>
          <a:prstGeom prst="rect">
            <a:avLst/>
          </a:prstGeom>
          <a:noFill/>
        </p:spPr>
        <p:txBody>
          <a:bodyPr wrap="square" rtlCol="0">
            <a:spAutoFit/>
          </a:bodyPr>
          <a:lstStyle/>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Global warming vs climate change</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Past climate change</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Humans as part of the natural environment</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Spatial understanding of climate change</a:t>
            </a:r>
          </a:p>
          <a:p>
            <a:pPr>
              <a:spcAft>
                <a:spcPts val="1200"/>
              </a:spcAft>
            </a:pPr>
            <a:endParaRPr lang="en-US" sz="1400" dirty="0">
              <a:solidFill>
                <a:schemeClr val="bg1"/>
              </a:solidFill>
            </a:endParaRPr>
          </a:p>
          <a:p>
            <a:pPr marL="285750" indent="-285750">
              <a:spcAft>
                <a:spcPts val="1200"/>
              </a:spcAft>
              <a:buFont typeface="Calibri Light" panose="020F0302020204030204" pitchFamily="34" charset="0"/>
              <a:buChar char="˃"/>
            </a:pPr>
            <a:endParaRPr lang="en-US" sz="1400" dirty="0">
              <a:solidFill>
                <a:schemeClr val="bg1"/>
              </a:solidFill>
            </a:endParaRPr>
          </a:p>
        </p:txBody>
      </p:sp>
    </p:spTree>
    <p:extLst>
      <p:ext uri="{BB962C8B-B14F-4D97-AF65-F5344CB8AC3E}">
        <p14:creationId xmlns:p14="http://schemas.microsoft.com/office/powerpoint/2010/main" val="314218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4BBFBF-B6A5-F134-D455-09398998C8DE}"/>
              </a:ext>
            </a:extLst>
          </p:cNvPr>
          <p:cNvSpPr txBox="1"/>
          <p:nvPr/>
        </p:nvSpPr>
        <p:spPr>
          <a:xfrm>
            <a:off x="78378" y="879566"/>
            <a:ext cx="1419496" cy="4893647"/>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Learning objectives</a:t>
            </a:r>
          </a:p>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Global warming vs climate change</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Past climate change</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Humans as part of the natural environment</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Spatial understanding of climate change</a:t>
            </a:r>
          </a:p>
          <a:p>
            <a:pPr>
              <a:spcAft>
                <a:spcPts val="1200"/>
              </a:spcAft>
            </a:pPr>
            <a:endParaRPr lang="en-US" sz="1400" dirty="0">
              <a:solidFill>
                <a:schemeClr val="bg1"/>
              </a:solidFill>
            </a:endParaRPr>
          </a:p>
          <a:p>
            <a:pPr marL="285750" indent="-285750">
              <a:spcAft>
                <a:spcPts val="1200"/>
              </a:spcAft>
              <a:buFont typeface="Calibri Light" panose="020F0302020204030204" pitchFamily="34" charset="0"/>
              <a:buChar char="˃"/>
            </a:pPr>
            <a:endParaRPr lang="en-US" sz="1400" dirty="0">
              <a:solidFill>
                <a:schemeClr val="bg1"/>
              </a:solidFill>
            </a:endParaRPr>
          </a:p>
        </p:txBody>
      </p:sp>
      <p:sp>
        <p:nvSpPr>
          <p:cNvPr id="3" name="Content Placeholder 2">
            <a:extLst>
              <a:ext uri="{FF2B5EF4-FFF2-40B4-BE49-F238E27FC236}">
                <a16:creationId xmlns:a16="http://schemas.microsoft.com/office/drawing/2014/main" id="{1B55B19D-904D-CED7-D975-6F673B078234}"/>
              </a:ext>
            </a:extLst>
          </p:cNvPr>
          <p:cNvSpPr>
            <a:spLocks noGrp="1"/>
          </p:cNvSpPr>
          <p:nvPr>
            <p:ph sz="half" idx="2"/>
          </p:nvPr>
        </p:nvSpPr>
        <p:spPr>
          <a:xfrm>
            <a:off x="6858000" y="1239951"/>
            <a:ext cx="5141342" cy="5109091"/>
          </a:xfrm>
        </p:spPr>
        <p:txBody>
          <a:bodyPr>
            <a:normAutofit/>
          </a:bodyPr>
          <a:lstStyle/>
          <a:p>
            <a:pPr marL="0" indent="0" algn="ctr">
              <a:buNone/>
            </a:pPr>
            <a:r>
              <a:rPr lang="en-US" sz="3200" dirty="0">
                <a:solidFill>
                  <a:schemeClr val="accent2">
                    <a:lumMod val="20000"/>
                    <a:lumOff val="80000"/>
                  </a:schemeClr>
                </a:solidFill>
              </a:rPr>
              <a:t>Climate Change</a:t>
            </a:r>
          </a:p>
          <a:p>
            <a:r>
              <a:rPr lang="en-US" dirty="0"/>
              <a:t>Long term changes in precipitation, temperature, and wind patterns in a specific location</a:t>
            </a:r>
          </a:p>
        </p:txBody>
      </p:sp>
      <p:sp>
        <p:nvSpPr>
          <p:cNvPr id="5" name="Content Placeholder 4">
            <a:extLst>
              <a:ext uri="{FF2B5EF4-FFF2-40B4-BE49-F238E27FC236}">
                <a16:creationId xmlns:a16="http://schemas.microsoft.com/office/drawing/2014/main" id="{9224E43B-D2A6-E745-9854-441B00D55189}"/>
              </a:ext>
            </a:extLst>
          </p:cNvPr>
          <p:cNvSpPr>
            <a:spLocks noGrp="1"/>
          </p:cNvSpPr>
          <p:nvPr>
            <p:ph sz="half" idx="1"/>
          </p:nvPr>
        </p:nvSpPr>
        <p:spPr>
          <a:xfrm>
            <a:off x="1673526" y="1239951"/>
            <a:ext cx="5032074" cy="5109090"/>
          </a:xfrm>
        </p:spPr>
        <p:txBody>
          <a:bodyPr>
            <a:normAutofit/>
          </a:bodyPr>
          <a:lstStyle/>
          <a:p>
            <a:pPr marL="0" indent="0" algn="ctr">
              <a:buNone/>
            </a:pPr>
            <a:r>
              <a:rPr lang="en-US" sz="3200" dirty="0">
                <a:solidFill>
                  <a:schemeClr val="accent2">
                    <a:lumMod val="20000"/>
                    <a:lumOff val="80000"/>
                  </a:schemeClr>
                </a:solidFill>
              </a:rPr>
              <a:t>Global Warming</a:t>
            </a:r>
          </a:p>
          <a:p>
            <a:r>
              <a:rPr lang="en-US" dirty="0"/>
              <a:t>Overall increase in global temperature</a:t>
            </a:r>
            <a:endParaRPr lang="en-US" sz="2400" dirty="0"/>
          </a:p>
        </p:txBody>
      </p:sp>
      <p:sp>
        <p:nvSpPr>
          <p:cNvPr id="7" name="Title 6">
            <a:extLst>
              <a:ext uri="{FF2B5EF4-FFF2-40B4-BE49-F238E27FC236}">
                <a16:creationId xmlns:a16="http://schemas.microsoft.com/office/drawing/2014/main" id="{6332B1B6-BCE6-76FE-452C-F19EA425B7C2}"/>
              </a:ext>
            </a:extLst>
          </p:cNvPr>
          <p:cNvSpPr>
            <a:spLocks noGrp="1"/>
          </p:cNvSpPr>
          <p:nvPr>
            <p:ph type="title"/>
          </p:nvPr>
        </p:nvSpPr>
        <p:spPr>
          <a:xfrm>
            <a:off x="1673526" y="0"/>
            <a:ext cx="10325816" cy="1325563"/>
          </a:xfrm>
        </p:spPr>
        <p:txBody>
          <a:bodyPr/>
          <a:lstStyle/>
          <a:p>
            <a:pPr algn="ctr"/>
            <a:r>
              <a:rPr lang="en-US" dirty="0"/>
              <a:t>Global Warming vs Climate Change</a:t>
            </a:r>
          </a:p>
        </p:txBody>
      </p:sp>
      <p:pic>
        <p:nvPicPr>
          <p:cNvPr id="12" name="Picture 6" descr="Earth PNG transparent image download, size: 300x300px">
            <a:extLst>
              <a:ext uri="{FF2B5EF4-FFF2-40B4-BE49-F238E27FC236}">
                <a16:creationId xmlns:a16="http://schemas.microsoft.com/office/drawing/2014/main" id="{685FB38A-0348-A4D6-1397-CD2FC06990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8569" y="3313454"/>
            <a:ext cx="2785507" cy="2793465"/>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aphic 13" descr="Thermometer with solid fill">
            <a:extLst>
              <a:ext uri="{FF2B5EF4-FFF2-40B4-BE49-F238E27FC236}">
                <a16:creationId xmlns:a16="http://schemas.microsoft.com/office/drawing/2014/main" id="{759551FE-6C31-5CC2-AF6F-4FB36D361C02}"/>
              </a:ext>
            </a:extLst>
          </p:cNvPr>
          <p:cNvGrpSpPr/>
          <p:nvPr/>
        </p:nvGrpSpPr>
        <p:grpSpPr>
          <a:xfrm>
            <a:off x="4637692" y="3868419"/>
            <a:ext cx="565609" cy="1325563"/>
            <a:chOff x="5905349" y="3007042"/>
            <a:chExt cx="381301" cy="843915"/>
          </a:xfrm>
          <a:solidFill>
            <a:schemeClr val="bg1"/>
          </a:solidFill>
        </p:grpSpPr>
        <p:sp>
          <p:nvSpPr>
            <p:cNvPr id="16" name="Freeform: Shape 15">
              <a:extLst>
                <a:ext uri="{FF2B5EF4-FFF2-40B4-BE49-F238E27FC236}">
                  <a16:creationId xmlns:a16="http://schemas.microsoft.com/office/drawing/2014/main" id="{7AC3A247-5362-C843-1461-A4A65CCCA1EE}"/>
                </a:ext>
              </a:extLst>
            </p:cNvPr>
            <p:cNvSpPr/>
            <p:nvPr/>
          </p:nvSpPr>
          <p:spPr>
            <a:xfrm>
              <a:off x="5905349" y="3007042"/>
              <a:ext cx="381301" cy="843915"/>
            </a:xfrm>
            <a:custGeom>
              <a:avLst/>
              <a:gdLst>
                <a:gd name="connsiteX0" fmla="*/ 190651 w 381301"/>
                <a:gd name="connsiteY0" fmla="*/ 786765 h 843915"/>
                <a:gd name="connsiteX1" fmla="*/ 61111 w 381301"/>
                <a:gd name="connsiteY1" fmla="*/ 682943 h 843915"/>
                <a:gd name="connsiteX2" fmla="*/ 133501 w 381301"/>
                <a:gd name="connsiteY2" fmla="*/ 533400 h 843915"/>
                <a:gd name="connsiteX3" fmla="*/ 133501 w 381301"/>
                <a:gd name="connsiteY3" fmla="*/ 114300 h 843915"/>
                <a:gd name="connsiteX4" fmla="*/ 190651 w 381301"/>
                <a:gd name="connsiteY4" fmla="*/ 57150 h 843915"/>
                <a:gd name="connsiteX5" fmla="*/ 247801 w 381301"/>
                <a:gd name="connsiteY5" fmla="*/ 114300 h 843915"/>
                <a:gd name="connsiteX6" fmla="*/ 247801 w 381301"/>
                <a:gd name="connsiteY6" fmla="*/ 533400 h 843915"/>
                <a:gd name="connsiteX7" fmla="*/ 320191 w 381301"/>
                <a:gd name="connsiteY7" fmla="*/ 682943 h 843915"/>
                <a:gd name="connsiteX8" fmla="*/ 190651 w 381301"/>
                <a:gd name="connsiteY8" fmla="*/ 786765 h 843915"/>
                <a:gd name="connsiteX9" fmla="*/ 190651 w 381301"/>
                <a:gd name="connsiteY9" fmla="*/ 786765 h 843915"/>
                <a:gd name="connsiteX10" fmla="*/ 304951 w 381301"/>
                <a:gd name="connsiteY10" fmla="*/ 501015 h 843915"/>
                <a:gd name="connsiteX11" fmla="*/ 304951 w 381301"/>
                <a:gd name="connsiteY11" fmla="*/ 114300 h 843915"/>
                <a:gd name="connsiteX12" fmla="*/ 190651 w 381301"/>
                <a:gd name="connsiteY12" fmla="*/ 0 h 843915"/>
                <a:gd name="connsiteX13" fmla="*/ 76351 w 381301"/>
                <a:gd name="connsiteY13" fmla="*/ 114300 h 843915"/>
                <a:gd name="connsiteX14" fmla="*/ 76351 w 381301"/>
                <a:gd name="connsiteY14" fmla="*/ 501015 h 843915"/>
                <a:gd name="connsiteX15" fmla="*/ 9676 w 381301"/>
                <a:gd name="connsiteY15" fmla="*/ 713423 h 843915"/>
                <a:gd name="connsiteX16" fmla="*/ 190651 w 381301"/>
                <a:gd name="connsiteY16" fmla="*/ 843915 h 843915"/>
                <a:gd name="connsiteX17" fmla="*/ 371626 w 381301"/>
                <a:gd name="connsiteY17" fmla="*/ 713423 h 843915"/>
                <a:gd name="connsiteX18" fmla="*/ 304951 w 381301"/>
                <a:gd name="connsiteY18" fmla="*/ 501015 h 843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301" h="843915">
                  <a:moveTo>
                    <a:pt x="190651" y="786765"/>
                  </a:moveTo>
                  <a:cubicBezTo>
                    <a:pt x="128738" y="786765"/>
                    <a:pt x="74446" y="742950"/>
                    <a:pt x="61111" y="682943"/>
                  </a:cubicBezTo>
                  <a:cubicBezTo>
                    <a:pt x="46823" y="621983"/>
                    <a:pt x="77303" y="560070"/>
                    <a:pt x="133501" y="533400"/>
                  </a:cubicBezTo>
                  <a:lnTo>
                    <a:pt x="133501" y="114300"/>
                  </a:lnTo>
                  <a:cubicBezTo>
                    <a:pt x="133501" y="82867"/>
                    <a:pt x="159218" y="57150"/>
                    <a:pt x="190651" y="57150"/>
                  </a:cubicBezTo>
                  <a:cubicBezTo>
                    <a:pt x="222083" y="57150"/>
                    <a:pt x="247801" y="82867"/>
                    <a:pt x="247801" y="114300"/>
                  </a:cubicBezTo>
                  <a:lnTo>
                    <a:pt x="247801" y="533400"/>
                  </a:lnTo>
                  <a:cubicBezTo>
                    <a:pt x="303998" y="560070"/>
                    <a:pt x="333526" y="621983"/>
                    <a:pt x="320191" y="682943"/>
                  </a:cubicBezTo>
                  <a:cubicBezTo>
                    <a:pt x="305903" y="742950"/>
                    <a:pt x="252563" y="785813"/>
                    <a:pt x="190651" y="786765"/>
                  </a:cubicBezTo>
                  <a:lnTo>
                    <a:pt x="190651" y="786765"/>
                  </a:lnTo>
                  <a:close/>
                  <a:moveTo>
                    <a:pt x="304951" y="501015"/>
                  </a:moveTo>
                  <a:lnTo>
                    <a:pt x="304951" y="114300"/>
                  </a:lnTo>
                  <a:cubicBezTo>
                    <a:pt x="304951" y="51435"/>
                    <a:pt x="253516" y="0"/>
                    <a:pt x="190651" y="0"/>
                  </a:cubicBezTo>
                  <a:cubicBezTo>
                    <a:pt x="127786" y="0"/>
                    <a:pt x="76351" y="50483"/>
                    <a:pt x="76351" y="114300"/>
                  </a:cubicBezTo>
                  <a:lnTo>
                    <a:pt x="76351" y="501015"/>
                  </a:lnTo>
                  <a:cubicBezTo>
                    <a:pt x="10628" y="550545"/>
                    <a:pt x="-16042" y="636270"/>
                    <a:pt x="9676" y="713423"/>
                  </a:cubicBezTo>
                  <a:cubicBezTo>
                    <a:pt x="35393" y="791528"/>
                    <a:pt x="108736" y="843915"/>
                    <a:pt x="190651" y="843915"/>
                  </a:cubicBezTo>
                  <a:cubicBezTo>
                    <a:pt x="272566" y="843915"/>
                    <a:pt x="345908" y="791528"/>
                    <a:pt x="371626" y="713423"/>
                  </a:cubicBezTo>
                  <a:cubicBezTo>
                    <a:pt x="397343" y="636270"/>
                    <a:pt x="370673" y="550545"/>
                    <a:pt x="304951" y="501015"/>
                  </a:cubicBezTo>
                  <a:close/>
                </a:path>
              </a:pathLst>
            </a:custGeom>
            <a:solidFill>
              <a:schemeClr val="bg1"/>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C88B28D0-4984-D7CB-9EBD-E214F8473242}"/>
                </a:ext>
              </a:extLst>
            </p:cNvPr>
            <p:cNvSpPr/>
            <p:nvPr/>
          </p:nvSpPr>
          <p:spPr>
            <a:xfrm>
              <a:off x="6001065" y="3336607"/>
              <a:ext cx="189869" cy="419100"/>
            </a:xfrm>
            <a:custGeom>
              <a:avLst/>
              <a:gdLst>
                <a:gd name="connsiteX0" fmla="*/ 113985 w 189869"/>
                <a:gd name="connsiteY0" fmla="*/ 230505 h 419100"/>
                <a:gd name="connsiteX1" fmla="*/ 113985 w 189869"/>
                <a:gd name="connsiteY1" fmla="*/ 0 h 419100"/>
                <a:gd name="connsiteX2" fmla="*/ 75885 w 189869"/>
                <a:gd name="connsiteY2" fmla="*/ 0 h 419100"/>
                <a:gd name="connsiteX3" fmla="*/ 75885 w 189869"/>
                <a:gd name="connsiteY3" fmla="*/ 230505 h 419100"/>
                <a:gd name="connsiteX4" fmla="*/ 637 w 189869"/>
                <a:gd name="connsiteY4" fmla="*/ 333375 h 419100"/>
                <a:gd name="connsiteX5" fmla="*/ 94935 w 189869"/>
                <a:gd name="connsiteY5" fmla="*/ 419100 h 419100"/>
                <a:gd name="connsiteX6" fmla="*/ 189232 w 189869"/>
                <a:gd name="connsiteY6" fmla="*/ 333375 h 419100"/>
                <a:gd name="connsiteX7" fmla="*/ 113985 w 189869"/>
                <a:gd name="connsiteY7" fmla="*/ 230505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869" h="419100">
                  <a:moveTo>
                    <a:pt x="113985" y="230505"/>
                  </a:moveTo>
                  <a:lnTo>
                    <a:pt x="113985" y="0"/>
                  </a:lnTo>
                  <a:lnTo>
                    <a:pt x="75885" y="0"/>
                  </a:lnTo>
                  <a:lnTo>
                    <a:pt x="75885" y="230505"/>
                  </a:lnTo>
                  <a:cubicBezTo>
                    <a:pt x="28260" y="240030"/>
                    <a:pt x="-5078" y="284797"/>
                    <a:pt x="637" y="333375"/>
                  </a:cubicBezTo>
                  <a:cubicBezTo>
                    <a:pt x="5400" y="381953"/>
                    <a:pt x="46357" y="419100"/>
                    <a:pt x="94935" y="419100"/>
                  </a:cubicBezTo>
                  <a:cubicBezTo>
                    <a:pt x="143512" y="419100"/>
                    <a:pt x="184470" y="381953"/>
                    <a:pt x="189232" y="333375"/>
                  </a:cubicBezTo>
                  <a:cubicBezTo>
                    <a:pt x="194947" y="284797"/>
                    <a:pt x="161610" y="240030"/>
                    <a:pt x="113985" y="230505"/>
                  </a:cubicBezTo>
                  <a:close/>
                </a:path>
              </a:pathLst>
            </a:custGeom>
            <a:solidFill>
              <a:srgbClr val="FF0000"/>
            </a:solidFill>
            <a:ln w="9525" cap="flat">
              <a:noFill/>
              <a:prstDash val="solid"/>
              <a:miter/>
            </a:ln>
          </p:spPr>
          <p:txBody>
            <a:bodyPr rtlCol="0" anchor="ctr"/>
            <a:lstStyle/>
            <a:p>
              <a:endParaRPr lang="en-US"/>
            </a:p>
          </p:txBody>
        </p:sp>
      </p:grpSp>
      <p:pic>
        <p:nvPicPr>
          <p:cNvPr id="18" name="Picture 6" descr="Earth PNG transparent image download, size: 300x300px">
            <a:extLst>
              <a:ext uri="{FF2B5EF4-FFF2-40B4-BE49-F238E27FC236}">
                <a16:creationId xmlns:a16="http://schemas.microsoft.com/office/drawing/2014/main" id="{BA507065-207E-A1BF-FC5B-F6C811CBA7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4662" y="3490974"/>
            <a:ext cx="2785507" cy="2793465"/>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aphic 13" descr="Thermometer with solid fill">
            <a:extLst>
              <a:ext uri="{FF2B5EF4-FFF2-40B4-BE49-F238E27FC236}">
                <a16:creationId xmlns:a16="http://schemas.microsoft.com/office/drawing/2014/main" id="{F93CEDBD-9C3F-5B16-0958-1F655B5CDDC7}"/>
              </a:ext>
            </a:extLst>
          </p:cNvPr>
          <p:cNvGrpSpPr/>
          <p:nvPr/>
        </p:nvGrpSpPr>
        <p:grpSpPr>
          <a:xfrm>
            <a:off x="9428671" y="3204908"/>
            <a:ext cx="419244" cy="1009109"/>
            <a:chOff x="5905349" y="3007042"/>
            <a:chExt cx="381301" cy="843915"/>
          </a:xfrm>
          <a:solidFill>
            <a:schemeClr val="bg1"/>
          </a:solidFill>
        </p:grpSpPr>
        <p:sp>
          <p:nvSpPr>
            <p:cNvPr id="20" name="Freeform: Shape 19">
              <a:extLst>
                <a:ext uri="{FF2B5EF4-FFF2-40B4-BE49-F238E27FC236}">
                  <a16:creationId xmlns:a16="http://schemas.microsoft.com/office/drawing/2014/main" id="{A15C8120-77AD-CF47-BD7E-BFCBF26F8F21}"/>
                </a:ext>
              </a:extLst>
            </p:cNvPr>
            <p:cNvSpPr/>
            <p:nvPr/>
          </p:nvSpPr>
          <p:spPr>
            <a:xfrm>
              <a:off x="5905349" y="3007042"/>
              <a:ext cx="381301" cy="843915"/>
            </a:xfrm>
            <a:custGeom>
              <a:avLst/>
              <a:gdLst>
                <a:gd name="connsiteX0" fmla="*/ 190651 w 381301"/>
                <a:gd name="connsiteY0" fmla="*/ 786765 h 843915"/>
                <a:gd name="connsiteX1" fmla="*/ 61111 w 381301"/>
                <a:gd name="connsiteY1" fmla="*/ 682943 h 843915"/>
                <a:gd name="connsiteX2" fmla="*/ 133501 w 381301"/>
                <a:gd name="connsiteY2" fmla="*/ 533400 h 843915"/>
                <a:gd name="connsiteX3" fmla="*/ 133501 w 381301"/>
                <a:gd name="connsiteY3" fmla="*/ 114300 h 843915"/>
                <a:gd name="connsiteX4" fmla="*/ 190651 w 381301"/>
                <a:gd name="connsiteY4" fmla="*/ 57150 h 843915"/>
                <a:gd name="connsiteX5" fmla="*/ 247801 w 381301"/>
                <a:gd name="connsiteY5" fmla="*/ 114300 h 843915"/>
                <a:gd name="connsiteX6" fmla="*/ 247801 w 381301"/>
                <a:gd name="connsiteY6" fmla="*/ 533400 h 843915"/>
                <a:gd name="connsiteX7" fmla="*/ 320191 w 381301"/>
                <a:gd name="connsiteY7" fmla="*/ 682943 h 843915"/>
                <a:gd name="connsiteX8" fmla="*/ 190651 w 381301"/>
                <a:gd name="connsiteY8" fmla="*/ 786765 h 843915"/>
                <a:gd name="connsiteX9" fmla="*/ 190651 w 381301"/>
                <a:gd name="connsiteY9" fmla="*/ 786765 h 843915"/>
                <a:gd name="connsiteX10" fmla="*/ 304951 w 381301"/>
                <a:gd name="connsiteY10" fmla="*/ 501015 h 843915"/>
                <a:gd name="connsiteX11" fmla="*/ 304951 w 381301"/>
                <a:gd name="connsiteY11" fmla="*/ 114300 h 843915"/>
                <a:gd name="connsiteX12" fmla="*/ 190651 w 381301"/>
                <a:gd name="connsiteY12" fmla="*/ 0 h 843915"/>
                <a:gd name="connsiteX13" fmla="*/ 76351 w 381301"/>
                <a:gd name="connsiteY13" fmla="*/ 114300 h 843915"/>
                <a:gd name="connsiteX14" fmla="*/ 76351 w 381301"/>
                <a:gd name="connsiteY14" fmla="*/ 501015 h 843915"/>
                <a:gd name="connsiteX15" fmla="*/ 9676 w 381301"/>
                <a:gd name="connsiteY15" fmla="*/ 713423 h 843915"/>
                <a:gd name="connsiteX16" fmla="*/ 190651 w 381301"/>
                <a:gd name="connsiteY16" fmla="*/ 843915 h 843915"/>
                <a:gd name="connsiteX17" fmla="*/ 371626 w 381301"/>
                <a:gd name="connsiteY17" fmla="*/ 713423 h 843915"/>
                <a:gd name="connsiteX18" fmla="*/ 304951 w 381301"/>
                <a:gd name="connsiteY18" fmla="*/ 501015 h 843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301" h="843915">
                  <a:moveTo>
                    <a:pt x="190651" y="786765"/>
                  </a:moveTo>
                  <a:cubicBezTo>
                    <a:pt x="128738" y="786765"/>
                    <a:pt x="74446" y="742950"/>
                    <a:pt x="61111" y="682943"/>
                  </a:cubicBezTo>
                  <a:cubicBezTo>
                    <a:pt x="46823" y="621983"/>
                    <a:pt x="77303" y="560070"/>
                    <a:pt x="133501" y="533400"/>
                  </a:cubicBezTo>
                  <a:lnTo>
                    <a:pt x="133501" y="114300"/>
                  </a:lnTo>
                  <a:cubicBezTo>
                    <a:pt x="133501" y="82867"/>
                    <a:pt x="159218" y="57150"/>
                    <a:pt x="190651" y="57150"/>
                  </a:cubicBezTo>
                  <a:cubicBezTo>
                    <a:pt x="222083" y="57150"/>
                    <a:pt x="247801" y="82867"/>
                    <a:pt x="247801" y="114300"/>
                  </a:cubicBezTo>
                  <a:lnTo>
                    <a:pt x="247801" y="533400"/>
                  </a:lnTo>
                  <a:cubicBezTo>
                    <a:pt x="303998" y="560070"/>
                    <a:pt x="333526" y="621983"/>
                    <a:pt x="320191" y="682943"/>
                  </a:cubicBezTo>
                  <a:cubicBezTo>
                    <a:pt x="305903" y="742950"/>
                    <a:pt x="252563" y="785813"/>
                    <a:pt x="190651" y="786765"/>
                  </a:cubicBezTo>
                  <a:lnTo>
                    <a:pt x="190651" y="786765"/>
                  </a:lnTo>
                  <a:close/>
                  <a:moveTo>
                    <a:pt x="304951" y="501015"/>
                  </a:moveTo>
                  <a:lnTo>
                    <a:pt x="304951" y="114300"/>
                  </a:lnTo>
                  <a:cubicBezTo>
                    <a:pt x="304951" y="51435"/>
                    <a:pt x="253516" y="0"/>
                    <a:pt x="190651" y="0"/>
                  </a:cubicBezTo>
                  <a:cubicBezTo>
                    <a:pt x="127786" y="0"/>
                    <a:pt x="76351" y="50483"/>
                    <a:pt x="76351" y="114300"/>
                  </a:cubicBezTo>
                  <a:lnTo>
                    <a:pt x="76351" y="501015"/>
                  </a:lnTo>
                  <a:cubicBezTo>
                    <a:pt x="10628" y="550545"/>
                    <a:pt x="-16042" y="636270"/>
                    <a:pt x="9676" y="713423"/>
                  </a:cubicBezTo>
                  <a:cubicBezTo>
                    <a:pt x="35393" y="791528"/>
                    <a:pt x="108736" y="843915"/>
                    <a:pt x="190651" y="843915"/>
                  </a:cubicBezTo>
                  <a:cubicBezTo>
                    <a:pt x="272566" y="843915"/>
                    <a:pt x="345908" y="791528"/>
                    <a:pt x="371626" y="713423"/>
                  </a:cubicBezTo>
                  <a:cubicBezTo>
                    <a:pt x="397343" y="636270"/>
                    <a:pt x="370673" y="550545"/>
                    <a:pt x="304951" y="501015"/>
                  </a:cubicBezTo>
                  <a:close/>
                </a:path>
              </a:pathLst>
            </a:custGeom>
            <a:solidFill>
              <a:schemeClr val="bg1"/>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E6BA4A82-7C19-E041-3089-544621F2C87C}"/>
                </a:ext>
              </a:extLst>
            </p:cNvPr>
            <p:cNvSpPr/>
            <p:nvPr/>
          </p:nvSpPr>
          <p:spPr>
            <a:xfrm>
              <a:off x="6001065" y="3336607"/>
              <a:ext cx="189869" cy="419100"/>
            </a:xfrm>
            <a:custGeom>
              <a:avLst/>
              <a:gdLst>
                <a:gd name="connsiteX0" fmla="*/ 113985 w 189869"/>
                <a:gd name="connsiteY0" fmla="*/ 230505 h 419100"/>
                <a:gd name="connsiteX1" fmla="*/ 113985 w 189869"/>
                <a:gd name="connsiteY1" fmla="*/ 0 h 419100"/>
                <a:gd name="connsiteX2" fmla="*/ 75885 w 189869"/>
                <a:gd name="connsiteY2" fmla="*/ 0 h 419100"/>
                <a:gd name="connsiteX3" fmla="*/ 75885 w 189869"/>
                <a:gd name="connsiteY3" fmla="*/ 230505 h 419100"/>
                <a:gd name="connsiteX4" fmla="*/ 637 w 189869"/>
                <a:gd name="connsiteY4" fmla="*/ 333375 h 419100"/>
                <a:gd name="connsiteX5" fmla="*/ 94935 w 189869"/>
                <a:gd name="connsiteY5" fmla="*/ 419100 h 419100"/>
                <a:gd name="connsiteX6" fmla="*/ 189232 w 189869"/>
                <a:gd name="connsiteY6" fmla="*/ 333375 h 419100"/>
                <a:gd name="connsiteX7" fmla="*/ 113985 w 189869"/>
                <a:gd name="connsiteY7" fmla="*/ 230505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869" h="419100">
                  <a:moveTo>
                    <a:pt x="113985" y="230505"/>
                  </a:moveTo>
                  <a:lnTo>
                    <a:pt x="113985" y="0"/>
                  </a:lnTo>
                  <a:lnTo>
                    <a:pt x="75885" y="0"/>
                  </a:lnTo>
                  <a:lnTo>
                    <a:pt x="75885" y="230505"/>
                  </a:lnTo>
                  <a:cubicBezTo>
                    <a:pt x="28260" y="240030"/>
                    <a:pt x="-5078" y="284797"/>
                    <a:pt x="637" y="333375"/>
                  </a:cubicBezTo>
                  <a:cubicBezTo>
                    <a:pt x="5400" y="381953"/>
                    <a:pt x="46357" y="419100"/>
                    <a:pt x="94935" y="419100"/>
                  </a:cubicBezTo>
                  <a:cubicBezTo>
                    <a:pt x="143512" y="419100"/>
                    <a:pt x="184470" y="381953"/>
                    <a:pt x="189232" y="333375"/>
                  </a:cubicBezTo>
                  <a:cubicBezTo>
                    <a:pt x="194947" y="284797"/>
                    <a:pt x="161610" y="240030"/>
                    <a:pt x="113985" y="230505"/>
                  </a:cubicBezTo>
                  <a:close/>
                </a:path>
              </a:pathLst>
            </a:custGeom>
            <a:solidFill>
              <a:srgbClr val="FF0000"/>
            </a:solidFill>
            <a:ln w="9525" cap="flat">
              <a:noFill/>
              <a:prstDash val="solid"/>
              <a:miter/>
            </a:ln>
          </p:spPr>
          <p:txBody>
            <a:bodyPr rtlCol="0" anchor="ctr"/>
            <a:lstStyle/>
            <a:p>
              <a:endParaRPr lang="en-US"/>
            </a:p>
          </p:txBody>
        </p:sp>
      </p:grpSp>
      <p:grpSp>
        <p:nvGrpSpPr>
          <p:cNvPr id="22" name="Graphic 13" descr="Thermometer with solid fill">
            <a:extLst>
              <a:ext uri="{FF2B5EF4-FFF2-40B4-BE49-F238E27FC236}">
                <a16:creationId xmlns:a16="http://schemas.microsoft.com/office/drawing/2014/main" id="{79623430-D36C-CB6A-9BF1-7CF3D0AF006F}"/>
              </a:ext>
            </a:extLst>
          </p:cNvPr>
          <p:cNvGrpSpPr/>
          <p:nvPr/>
        </p:nvGrpSpPr>
        <p:grpSpPr>
          <a:xfrm>
            <a:off x="7724069" y="3701077"/>
            <a:ext cx="419244" cy="1009109"/>
            <a:chOff x="5905349" y="3007042"/>
            <a:chExt cx="381301" cy="843915"/>
          </a:xfrm>
          <a:solidFill>
            <a:schemeClr val="bg1"/>
          </a:solidFill>
        </p:grpSpPr>
        <p:sp>
          <p:nvSpPr>
            <p:cNvPr id="23" name="Freeform: Shape 22">
              <a:extLst>
                <a:ext uri="{FF2B5EF4-FFF2-40B4-BE49-F238E27FC236}">
                  <a16:creationId xmlns:a16="http://schemas.microsoft.com/office/drawing/2014/main" id="{C8197060-3704-9B02-26F4-94ED4F53916F}"/>
                </a:ext>
              </a:extLst>
            </p:cNvPr>
            <p:cNvSpPr/>
            <p:nvPr/>
          </p:nvSpPr>
          <p:spPr>
            <a:xfrm>
              <a:off x="5905349" y="3007042"/>
              <a:ext cx="381301" cy="843915"/>
            </a:xfrm>
            <a:custGeom>
              <a:avLst/>
              <a:gdLst>
                <a:gd name="connsiteX0" fmla="*/ 190651 w 381301"/>
                <a:gd name="connsiteY0" fmla="*/ 786765 h 843915"/>
                <a:gd name="connsiteX1" fmla="*/ 61111 w 381301"/>
                <a:gd name="connsiteY1" fmla="*/ 682943 h 843915"/>
                <a:gd name="connsiteX2" fmla="*/ 133501 w 381301"/>
                <a:gd name="connsiteY2" fmla="*/ 533400 h 843915"/>
                <a:gd name="connsiteX3" fmla="*/ 133501 w 381301"/>
                <a:gd name="connsiteY3" fmla="*/ 114300 h 843915"/>
                <a:gd name="connsiteX4" fmla="*/ 190651 w 381301"/>
                <a:gd name="connsiteY4" fmla="*/ 57150 h 843915"/>
                <a:gd name="connsiteX5" fmla="*/ 247801 w 381301"/>
                <a:gd name="connsiteY5" fmla="*/ 114300 h 843915"/>
                <a:gd name="connsiteX6" fmla="*/ 247801 w 381301"/>
                <a:gd name="connsiteY6" fmla="*/ 533400 h 843915"/>
                <a:gd name="connsiteX7" fmla="*/ 320191 w 381301"/>
                <a:gd name="connsiteY7" fmla="*/ 682943 h 843915"/>
                <a:gd name="connsiteX8" fmla="*/ 190651 w 381301"/>
                <a:gd name="connsiteY8" fmla="*/ 786765 h 843915"/>
                <a:gd name="connsiteX9" fmla="*/ 190651 w 381301"/>
                <a:gd name="connsiteY9" fmla="*/ 786765 h 843915"/>
                <a:gd name="connsiteX10" fmla="*/ 304951 w 381301"/>
                <a:gd name="connsiteY10" fmla="*/ 501015 h 843915"/>
                <a:gd name="connsiteX11" fmla="*/ 304951 w 381301"/>
                <a:gd name="connsiteY11" fmla="*/ 114300 h 843915"/>
                <a:gd name="connsiteX12" fmla="*/ 190651 w 381301"/>
                <a:gd name="connsiteY12" fmla="*/ 0 h 843915"/>
                <a:gd name="connsiteX13" fmla="*/ 76351 w 381301"/>
                <a:gd name="connsiteY13" fmla="*/ 114300 h 843915"/>
                <a:gd name="connsiteX14" fmla="*/ 76351 w 381301"/>
                <a:gd name="connsiteY14" fmla="*/ 501015 h 843915"/>
                <a:gd name="connsiteX15" fmla="*/ 9676 w 381301"/>
                <a:gd name="connsiteY15" fmla="*/ 713423 h 843915"/>
                <a:gd name="connsiteX16" fmla="*/ 190651 w 381301"/>
                <a:gd name="connsiteY16" fmla="*/ 843915 h 843915"/>
                <a:gd name="connsiteX17" fmla="*/ 371626 w 381301"/>
                <a:gd name="connsiteY17" fmla="*/ 713423 h 843915"/>
                <a:gd name="connsiteX18" fmla="*/ 304951 w 381301"/>
                <a:gd name="connsiteY18" fmla="*/ 501015 h 843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301" h="843915">
                  <a:moveTo>
                    <a:pt x="190651" y="786765"/>
                  </a:moveTo>
                  <a:cubicBezTo>
                    <a:pt x="128738" y="786765"/>
                    <a:pt x="74446" y="742950"/>
                    <a:pt x="61111" y="682943"/>
                  </a:cubicBezTo>
                  <a:cubicBezTo>
                    <a:pt x="46823" y="621983"/>
                    <a:pt x="77303" y="560070"/>
                    <a:pt x="133501" y="533400"/>
                  </a:cubicBezTo>
                  <a:lnTo>
                    <a:pt x="133501" y="114300"/>
                  </a:lnTo>
                  <a:cubicBezTo>
                    <a:pt x="133501" y="82867"/>
                    <a:pt x="159218" y="57150"/>
                    <a:pt x="190651" y="57150"/>
                  </a:cubicBezTo>
                  <a:cubicBezTo>
                    <a:pt x="222083" y="57150"/>
                    <a:pt x="247801" y="82867"/>
                    <a:pt x="247801" y="114300"/>
                  </a:cubicBezTo>
                  <a:lnTo>
                    <a:pt x="247801" y="533400"/>
                  </a:lnTo>
                  <a:cubicBezTo>
                    <a:pt x="303998" y="560070"/>
                    <a:pt x="333526" y="621983"/>
                    <a:pt x="320191" y="682943"/>
                  </a:cubicBezTo>
                  <a:cubicBezTo>
                    <a:pt x="305903" y="742950"/>
                    <a:pt x="252563" y="785813"/>
                    <a:pt x="190651" y="786765"/>
                  </a:cubicBezTo>
                  <a:lnTo>
                    <a:pt x="190651" y="786765"/>
                  </a:lnTo>
                  <a:close/>
                  <a:moveTo>
                    <a:pt x="304951" y="501015"/>
                  </a:moveTo>
                  <a:lnTo>
                    <a:pt x="304951" y="114300"/>
                  </a:lnTo>
                  <a:cubicBezTo>
                    <a:pt x="304951" y="51435"/>
                    <a:pt x="253516" y="0"/>
                    <a:pt x="190651" y="0"/>
                  </a:cubicBezTo>
                  <a:cubicBezTo>
                    <a:pt x="127786" y="0"/>
                    <a:pt x="76351" y="50483"/>
                    <a:pt x="76351" y="114300"/>
                  </a:cubicBezTo>
                  <a:lnTo>
                    <a:pt x="76351" y="501015"/>
                  </a:lnTo>
                  <a:cubicBezTo>
                    <a:pt x="10628" y="550545"/>
                    <a:pt x="-16042" y="636270"/>
                    <a:pt x="9676" y="713423"/>
                  </a:cubicBezTo>
                  <a:cubicBezTo>
                    <a:pt x="35393" y="791528"/>
                    <a:pt x="108736" y="843915"/>
                    <a:pt x="190651" y="843915"/>
                  </a:cubicBezTo>
                  <a:cubicBezTo>
                    <a:pt x="272566" y="843915"/>
                    <a:pt x="345908" y="791528"/>
                    <a:pt x="371626" y="713423"/>
                  </a:cubicBezTo>
                  <a:cubicBezTo>
                    <a:pt x="397343" y="636270"/>
                    <a:pt x="370673" y="550545"/>
                    <a:pt x="304951" y="501015"/>
                  </a:cubicBezTo>
                  <a:close/>
                </a:path>
              </a:pathLst>
            </a:custGeom>
            <a:solidFill>
              <a:schemeClr val="bg1"/>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DEF7AD7-E336-B526-3F76-BE8DE7C716AE}"/>
                </a:ext>
              </a:extLst>
            </p:cNvPr>
            <p:cNvSpPr/>
            <p:nvPr/>
          </p:nvSpPr>
          <p:spPr>
            <a:xfrm>
              <a:off x="6001065" y="3336607"/>
              <a:ext cx="189869" cy="419100"/>
            </a:xfrm>
            <a:custGeom>
              <a:avLst/>
              <a:gdLst>
                <a:gd name="connsiteX0" fmla="*/ 113985 w 189869"/>
                <a:gd name="connsiteY0" fmla="*/ 230505 h 419100"/>
                <a:gd name="connsiteX1" fmla="*/ 113985 w 189869"/>
                <a:gd name="connsiteY1" fmla="*/ 0 h 419100"/>
                <a:gd name="connsiteX2" fmla="*/ 75885 w 189869"/>
                <a:gd name="connsiteY2" fmla="*/ 0 h 419100"/>
                <a:gd name="connsiteX3" fmla="*/ 75885 w 189869"/>
                <a:gd name="connsiteY3" fmla="*/ 230505 h 419100"/>
                <a:gd name="connsiteX4" fmla="*/ 637 w 189869"/>
                <a:gd name="connsiteY4" fmla="*/ 333375 h 419100"/>
                <a:gd name="connsiteX5" fmla="*/ 94935 w 189869"/>
                <a:gd name="connsiteY5" fmla="*/ 419100 h 419100"/>
                <a:gd name="connsiteX6" fmla="*/ 189232 w 189869"/>
                <a:gd name="connsiteY6" fmla="*/ 333375 h 419100"/>
                <a:gd name="connsiteX7" fmla="*/ 113985 w 189869"/>
                <a:gd name="connsiteY7" fmla="*/ 230505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869" h="419100">
                  <a:moveTo>
                    <a:pt x="113985" y="230505"/>
                  </a:moveTo>
                  <a:lnTo>
                    <a:pt x="113985" y="0"/>
                  </a:lnTo>
                  <a:lnTo>
                    <a:pt x="75885" y="0"/>
                  </a:lnTo>
                  <a:lnTo>
                    <a:pt x="75885" y="230505"/>
                  </a:lnTo>
                  <a:cubicBezTo>
                    <a:pt x="28260" y="240030"/>
                    <a:pt x="-5078" y="284797"/>
                    <a:pt x="637" y="333375"/>
                  </a:cubicBezTo>
                  <a:cubicBezTo>
                    <a:pt x="5400" y="381953"/>
                    <a:pt x="46357" y="419100"/>
                    <a:pt x="94935" y="419100"/>
                  </a:cubicBezTo>
                  <a:cubicBezTo>
                    <a:pt x="143512" y="419100"/>
                    <a:pt x="184470" y="381953"/>
                    <a:pt x="189232" y="333375"/>
                  </a:cubicBezTo>
                  <a:cubicBezTo>
                    <a:pt x="194947" y="284797"/>
                    <a:pt x="161610" y="240030"/>
                    <a:pt x="113985" y="230505"/>
                  </a:cubicBezTo>
                  <a:close/>
                </a:path>
              </a:pathLst>
            </a:custGeom>
            <a:solidFill>
              <a:schemeClr val="accent1"/>
            </a:solidFill>
            <a:ln w="9525" cap="flat">
              <a:noFill/>
              <a:prstDash val="solid"/>
              <a:miter/>
            </a:ln>
          </p:spPr>
          <p:txBody>
            <a:bodyPr rtlCol="0" anchor="ctr"/>
            <a:lstStyle/>
            <a:p>
              <a:endParaRPr lang="en-US"/>
            </a:p>
          </p:txBody>
        </p:sp>
      </p:grpSp>
      <p:grpSp>
        <p:nvGrpSpPr>
          <p:cNvPr id="26" name="Graphic 13" descr="Thermometer with solid fill">
            <a:extLst>
              <a:ext uri="{FF2B5EF4-FFF2-40B4-BE49-F238E27FC236}">
                <a16:creationId xmlns:a16="http://schemas.microsoft.com/office/drawing/2014/main" id="{BCE950EB-7FF3-D92E-55DF-54C98D1822FC}"/>
              </a:ext>
            </a:extLst>
          </p:cNvPr>
          <p:cNvGrpSpPr/>
          <p:nvPr/>
        </p:nvGrpSpPr>
        <p:grpSpPr>
          <a:xfrm>
            <a:off x="8240208" y="5275330"/>
            <a:ext cx="419244" cy="1009109"/>
            <a:chOff x="5905349" y="3007042"/>
            <a:chExt cx="381301" cy="843915"/>
          </a:xfrm>
          <a:solidFill>
            <a:schemeClr val="bg1"/>
          </a:solidFill>
        </p:grpSpPr>
        <p:sp>
          <p:nvSpPr>
            <p:cNvPr id="27" name="Freeform: Shape 26">
              <a:extLst>
                <a:ext uri="{FF2B5EF4-FFF2-40B4-BE49-F238E27FC236}">
                  <a16:creationId xmlns:a16="http://schemas.microsoft.com/office/drawing/2014/main" id="{398F5755-45A6-773F-93C8-E28F24EC1E84}"/>
                </a:ext>
              </a:extLst>
            </p:cNvPr>
            <p:cNvSpPr/>
            <p:nvPr/>
          </p:nvSpPr>
          <p:spPr>
            <a:xfrm>
              <a:off x="5905349" y="3007042"/>
              <a:ext cx="381301" cy="843915"/>
            </a:xfrm>
            <a:custGeom>
              <a:avLst/>
              <a:gdLst>
                <a:gd name="connsiteX0" fmla="*/ 190651 w 381301"/>
                <a:gd name="connsiteY0" fmla="*/ 786765 h 843915"/>
                <a:gd name="connsiteX1" fmla="*/ 61111 w 381301"/>
                <a:gd name="connsiteY1" fmla="*/ 682943 h 843915"/>
                <a:gd name="connsiteX2" fmla="*/ 133501 w 381301"/>
                <a:gd name="connsiteY2" fmla="*/ 533400 h 843915"/>
                <a:gd name="connsiteX3" fmla="*/ 133501 w 381301"/>
                <a:gd name="connsiteY3" fmla="*/ 114300 h 843915"/>
                <a:gd name="connsiteX4" fmla="*/ 190651 w 381301"/>
                <a:gd name="connsiteY4" fmla="*/ 57150 h 843915"/>
                <a:gd name="connsiteX5" fmla="*/ 247801 w 381301"/>
                <a:gd name="connsiteY5" fmla="*/ 114300 h 843915"/>
                <a:gd name="connsiteX6" fmla="*/ 247801 w 381301"/>
                <a:gd name="connsiteY6" fmla="*/ 533400 h 843915"/>
                <a:gd name="connsiteX7" fmla="*/ 320191 w 381301"/>
                <a:gd name="connsiteY7" fmla="*/ 682943 h 843915"/>
                <a:gd name="connsiteX8" fmla="*/ 190651 w 381301"/>
                <a:gd name="connsiteY8" fmla="*/ 786765 h 843915"/>
                <a:gd name="connsiteX9" fmla="*/ 190651 w 381301"/>
                <a:gd name="connsiteY9" fmla="*/ 786765 h 843915"/>
                <a:gd name="connsiteX10" fmla="*/ 304951 w 381301"/>
                <a:gd name="connsiteY10" fmla="*/ 501015 h 843915"/>
                <a:gd name="connsiteX11" fmla="*/ 304951 w 381301"/>
                <a:gd name="connsiteY11" fmla="*/ 114300 h 843915"/>
                <a:gd name="connsiteX12" fmla="*/ 190651 w 381301"/>
                <a:gd name="connsiteY12" fmla="*/ 0 h 843915"/>
                <a:gd name="connsiteX13" fmla="*/ 76351 w 381301"/>
                <a:gd name="connsiteY13" fmla="*/ 114300 h 843915"/>
                <a:gd name="connsiteX14" fmla="*/ 76351 w 381301"/>
                <a:gd name="connsiteY14" fmla="*/ 501015 h 843915"/>
                <a:gd name="connsiteX15" fmla="*/ 9676 w 381301"/>
                <a:gd name="connsiteY15" fmla="*/ 713423 h 843915"/>
                <a:gd name="connsiteX16" fmla="*/ 190651 w 381301"/>
                <a:gd name="connsiteY16" fmla="*/ 843915 h 843915"/>
                <a:gd name="connsiteX17" fmla="*/ 371626 w 381301"/>
                <a:gd name="connsiteY17" fmla="*/ 713423 h 843915"/>
                <a:gd name="connsiteX18" fmla="*/ 304951 w 381301"/>
                <a:gd name="connsiteY18" fmla="*/ 501015 h 843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301" h="843915">
                  <a:moveTo>
                    <a:pt x="190651" y="786765"/>
                  </a:moveTo>
                  <a:cubicBezTo>
                    <a:pt x="128738" y="786765"/>
                    <a:pt x="74446" y="742950"/>
                    <a:pt x="61111" y="682943"/>
                  </a:cubicBezTo>
                  <a:cubicBezTo>
                    <a:pt x="46823" y="621983"/>
                    <a:pt x="77303" y="560070"/>
                    <a:pt x="133501" y="533400"/>
                  </a:cubicBezTo>
                  <a:lnTo>
                    <a:pt x="133501" y="114300"/>
                  </a:lnTo>
                  <a:cubicBezTo>
                    <a:pt x="133501" y="82867"/>
                    <a:pt x="159218" y="57150"/>
                    <a:pt x="190651" y="57150"/>
                  </a:cubicBezTo>
                  <a:cubicBezTo>
                    <a:pt x="222083" y="57150"/>
                    <a:pt x="247801" y="82867"/>
                    <a:pt x="247801" y="114300"/>
                  </a:cubicBezTo>
                  <a:lnTo>
                    <a:pt x="247801" y="533400"/>
                  </a:lnTo>
                  <a:cubicBezTo>
                    <a:pt x="303998" y="560070"/>
                    <a:pt x="333526" y="621983"/>
                    <a:pt x="320191" y="682943"/>
                  </a:cubicBezTo>
                  <a:cubicBezTo>
                    <a:pt x="305903" y="742950"/>
                    <a:pt x="252563" y="785813"/>
                    <a:pt x="190651" y="786765"/>
                  </a:cubicBezTo>
                  <a:lnTo>
                    <a:pt x="190651" y="786765"/>
                  </a:lnTo>
                  <a:close/>
                  <a:moveTo>
                    <a:pt x="304951" y="501015"/>
                  </a:moveTo>
                  <a:lnTo>
                    <a:pt x="304951" y="114300"/>
                  </a:lnTo>
                  <a:cubicBezTo>
                    <a:pt x="304951" y="51435"/>
                    <a:pt x="253516" y="0"/>
                    <a:pt x="190651" y="0"/>
                  </a:cubicBezTo>
                  <a:cubicBezTo>
                    <a:pt x="127786" y="0"/>
                    <a:pt x="76351" y="50483"/>
                    <a:pt x="76351" y="114300"/>
                  </a:cubicBezTo>
                  <a:lnTo>
                    <a:pt x="76351" y="501015"/>
                  </a:lnTo>
                  <a:cubicBezTo>
                    <a:pt x="10628" y="550545"/>
                    <a:pt x="-16042" y="636270"/>
                    <a:pt x="9676" y="713423"/>
                  </a:cubicBezTo>
                  <a:cubicBezTo>
                    <a:pt x="35393" y="791528"/>
                    <a:pt x="108736" y="843915"/>
                    <a:pt x="190651" y="843915"/>
                  </a:cubicBezTo>
                  <a:cubicBezTo>
                    <a:pt x="272566" y="843915"/>
                    <a:pt x="345908" y="791528"/>
                    <a:pt x="371626" y="713423"/>
                  </a:cubicBezTo>
                  <a:cubicBezTo>
                    <a:pt x="397343" y="636270"/>
                    <a:pt x="370673" y="550545"/>
                    <a:pt x="304951" y="501015"/>
                  </a:cubicBezTo>
                  <a:close/>
                </a:path>
              </a:pathLst>
            </a:custGeom>
            <a:solidFill>
              <a:schemeClr val="bg1"/>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596E1910-B054-19A4-D073-352ABE4DE733}"/>
                </a:ext>
              </a:extLst>
            </p:cNvPr>
            <p:cNvSpPr/>
            <p:nvPr/>
          </p:nvSpPr>
          <p:spPr>
            <a:xfrm>
              <a:off x="6001065" y="3336607"/>
              <a:ext cx="189869" cy="419100"/>
            </a:xfrm>
            <a:custGeom>
              <a:avLst/>
              <a:gdLst>
                <a:gd name="connsiteX0" fmla="*/ 113985 w 189869"/>
                <a:gd name="connsiteY0" fmla="*/ 230505 h 419100"/>
                <a:gd name="connsiteX1" fmla="*/ 113985 w 189869"/>
                <a:gd name="connsiteY1" fmla="*/ 0 h 419100"/>
                <a:gd name="connsiteX2" fmla="*/ 75885 w 189869"/>
                <a:gd name="connsiteY2" fmla="*/ 0 h 419100"/>
                <a:gd name="connsiteX3" fmla="*/ 75885 w 189869"/>
                <a:gd name="connsiteY3" fmla="*/ 230505 h 419100"/>
                <a:gd name="connsiteX4" fmla="*/ 637 w 189869"/>
                <a:gd name="connsiteY4" fmla="*/ 333375 h 419100"/>
                <a:gd name="connsiteX5" fmla="*/ 94935 w 189869"/>
                <a:gd name="connsiteY5" fmla="*/ 419100 h 419100"/>
                <a:gd name="connsiteX6" fmla="*/ 189232 w 189869"/>
                <a:gd name="connsiteY6" fmla="*/ 333375 h 419100"/>
                <a:gd name="connsiteX7" fmla="*/ 113985 w 189869"/>
                <a:gd name="connsiteY7" fmla="*/ 230505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869" h="419100">
                  <a:moveTo>
                    <a:pt x="113985" y="230505"/>
                  </a:moveTo>
                  <a:lnTo>
                    <a:pt x="113985" y="0"/>
                  </a:lnTo>
                  <a:lnTo>
                    <a:pt x="75885" y="0"/>
                  </a:lnTo>
                  <a:lnTo>
                    <a:pt x="75885" y="230505"/>
                  </a:lnTo>
                  <a:cubicBezTo>
                    <a:pt x="28260" y="240030"/>
                    <a:pt x="-5078" y="284797"/>
                    <a:pt x="637" y="333375"/>
                  </a:cubicBezTo>
                  <a:cubicBezTo>
                    <a:pt x="5400" y="381953"/>
                    <a:pt x="46357" y="419100"/>
                    <a:pt x="94935" y="419100"/>
                  </a:cubicBezTo>
                  <a:cubicBezTo>
                    <a:pt x="143512" y="419100"/>
                    <a:pt x="184470" y="381953"/>
                    <a:pt x="189232" y="333375"/>
                  </a:cubicBezTo>
                  <a:cubicBezTo>
                    <a:pt x="194947" y="284797"/>
                    <a:pt x="161610" y="240030"/>
                    <a:pt x="113985" y="230505"/>
                  </a:cubicBezTo>
                  <a:close/>
                </a:path>
              </a:pathLst>
            </a:custGeom>
            <a:solidFill>
              <a:srgbClr val="FF0000"/>
            </a:solidFill>
            <a:ln w="9525" cap="flat">
              <a:noFill/>
              <a:prstDash val="solid"/>
              <a:miter/>
            </a:ln>
          </p:spPr>
          <p:txBody>
            <a:bodyPr rtlCol="0" anchor="ctr"/>
            <a:lstStyle/>
            <a:p>
              <a:endParaRPr lang="en-US"/>
            </a:p>
          </p:txBody>
        </p:sp>
      </p:grpSp>
      <p:grpSp>
        <p:nvGrpSpPr>
          <p:cNvPr id="29" name="Graphic 13" descr="Thermometer with solid fill">
            <a:extLst>
              <a:ext uri="{FF2B5EF4-FFF2-40B4-BE49-F238E27FC236}">
                <a16:creationId xmlns:a16="http://schemas.microsoft.com/office/drawing/2014/main" id="{718A4191-1EF3-E43B-C680-8798FC6B394A}"/>
              </a:ext>
            </a:extLst>
          </p:cNvPr>
          <p:cNvGrpSpPr/>
          <p:nvPr/>
        </p:nvGrpSpPr>
        <p:grpSpPr>
          <a:xfrm>
            <a:off x="9847915" y="4760029"/>
            <a:ext cx="419244" cy="1009109"/>
            <a:chOff x="5905349" y="3007042"/>
            <a:chExt cx="381301" cy="843915"/>
          </a:xfrm>
          <a:solidFill>
            <a:schemeClr val="bg1"/>
          </a:solidFill>
        </p:grpSpPr>
        <p:sp>
          <p:nvSpPr>
            <p:cNvPr id="30" name="Freeform: Shape 29">
              <a:extLst>
                <a:ext uri="{FF2B5EF4-FFF2-40B4-BE49-F238E27FC236}">
                  <a16:creationId xmlns:a16="http://schemas.microsoft.com/office/drawing/2014/main" id="{E5A39114-EDF4-E9B7-E179-FB6C0221411F}"/>
                </a:ext>
              </a:extLst>
            </p:cNvPr>
            <p:cNvSpPr/>
            <p:nvPr/>
          </p:nvSpPr>
          <p:spPr>
            <a:xfrm>
              <a:off x="5905349" y="3007042"/>
              <a:ext cx="381301" cy="843915"/>
            </a:xfrm>
            <a:custGeom>
              <a:avLst/>
              <a:gdLst>
                <a:gd name="connsiteX0" fmla="*/ 190651 w 381301"/>
                <a:gd name="connsiteY0" fmla="*/ 786765 h 843915"/>
                <a:gd name="connsiteX1" fmla="*/ 61111 w 381301"/>
                <a:gd name="connsiteY1" fmla="*/ 682943 h 843915"/>
                <a:gd name="connsiteX2" fmla="*/ 133501 w 381301"/>
                <a:gd name="connsiteY2" fmla="*/ 533400 h 843915"/>
                <a:gd name="connsiteX3" fmla="*/ 133501 w 381301"/>
                <a:gd name="connsiteY3" fmla="*/ 114300 h 843915"/>
                <a:gd name="connsiteX4" fmla="*/ 190651 w 381301"/>
                <a:gd name="connsiteY4" fmla="*/ 57150 h 843915"/>
                <a:gd name="connsiteX5" fmla="*/ 247801 w 381301"/>
                <a:gd name="connsiteY5" fmla="*/ 114300 h 843915"/>
                <a:gd name="connsiteX6" fmla="*/ 247801 w 381301"/>
                <a:gd name="connsiteY6" fmla="*/ 533400 h 843915"/>
                <a:gd name="connsiteX7" fmla="*/ 320191 w 381301"/>
                <a:gd name="connsiteY7" fmla="*/ 682943 h 843915"/>
                <a:gd name="connsiteX8" fmla="*/ 190651 w 381301"/>
                <a:gd name="connsiteY8" fmla="*/ 786765 h 843915"/>
                <a:gd name="connsiteX9" fmla="*/ 190651 w 381301"/>
                <a:gd name="connsiteY9" fmla="*/ 786765 h 843915"/>
                <a:gd name="connsiteX10" fmla="*/ 304951 w 381301"/>
                <a:gd name="connsiteY10" fmla="*/ 501015 h 843915"/>
                <a:gd name="connsiteX11" fmla="*/ 304951 w 381301"/>
                <a:gd name="connsiteY11" fmla="*/ 114300 h 843915"/>
                <a:gd name="connsiteX12" fmla="*/ 190651 w 381301"/>
                <a:gd name="connsiteY12" fmla="*/ 0 h 843915"/>
                <a:gd name="connsiteX13" fmla="*/ 76351 w 381301"/>
                <a:gd name="connsiteY13" fmla="*/ 114300 h 843915"/>
                <a:gd name="connsiteX14" fmla="*/ 76351 w 381301"/>
                <a:gd name="connsiteY14" fmla="*/ 501015 h 843915"/>
                <a:gd name="connsiteX15" fmla="*/ 9676 w 381301"/>
                <a:gd name="connsiteY15" fmla="*/ 713423 h 843915"/>
                <a:gd name="connsiteX16" fmla="*/ 190651 w 381301"/>
                <a:gd name="connsiteY16" fmla="*/ 843915 h 843915"/>
                <a:gd name="connsiteX17" fmla="*/ 371626 w 381301"/>
                <a:gd name="connsiteY17" fmla="*/ 713423 h 843915"/>
                <a:gd name="connsiteX18" fmla="*/ 304951 w 381301"/>
                <a:gd name="connsiteY18" fmla="*/ 501015 h 843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301" h="843915">
                  <a:moveTo>
                    <a:pt x="190651" y="786765"/>
                  </a:moveTo>
                  <a:cubicBezTo>
                    <a:pt x="128738" y="786765"/>
                    <a:pt x="74446" y="742950"/>
                    <a:pt x="61111" y="682943"/>
                  </a:cubicBezTo>
                  <a:cubicBezTo>
                    <a:pt x="46823" y="621983"/>
                    <a:pt x="77303" y="560070"/>
                    <a:pt x="133501" y="533400"/>
                  </a:cubicBezTo>
                  <a:lnTo>
                    <a:pt x="133501" y="114300"/>
                  </a:lnTo>
                  <a:cubicBezTo>
                    <a:pt x="133501" y="82867"/>
                    <a:pt x="159218" y="57150"/>
                    <a:pt x="190651" y="57150"/>
                  </a:cubicBezTo>
                  <a:cubicBezTo>
                    <a:pt x="222083" y="57150"/>
                    <a:pt x="247801" y="82867"/>
                    <a:pt x="247801" y="114300"/>
                  </a:cubicBezTo>
                  <a:lnTo>
                    <a:pt x="247801" y="533400"/>
                  </a:lnTo>
                  <a:cubicBezTo>
                    <a:pt x="303998" y="560070"/>
                    <a:pt x="333526" y="621983"/>
                    <a:pt x="320191" y="682943"/>
                  </a:cubicBezTo>
                  <a:cubicBezTo>
                    <a:pt x="305903" y="742950"/>
                    <a:pt x="252563" y="785813"/>
                    <a:pt x="190651" y="786765"/>
                  </a:cubicBezTo>
                  <a:lnTo>
                    <a:pt x="190651" y="786765"/>
                  </a:lnTo>
                  <a:close/>
                  <a:moveTo>
                    <a:pt x="304951" y="501015"/>
                  </a:moveTo>
                  <a:lnTo>
                    <a:pt x="304951" y="114300"/>
                  </a:lnTo>
                  <a:cubicBezTo>
                    <a:pt x="304951" y="51435"/>
                    <a:pt x="253516" y="0"/>
                    <a:pt x="190651" y="0"/>
                  </a:cubicBezTo>
                  <a:cubicBezTo>
                    <a:pt x="127786" y="0"/>
                    <a:pt x="76351" y="50483"/>
                    <a:pt x="76351" y="114300"/>
                  </a:cubicBezTo>
                  <a:lnTo>
                    <a:pt x="76351" y="501015"/>
                  </a:lnTo>
                  <a:cubicBezTo>
                    <a:pt x="10628" y="550545"/>
                    <a:pt x="-16042" y="636270"/>
                    <a:pt x="9676" y="713423"/>
                  </a:cubicBezTo>
                  <a:cubicBezTo>
                    <a:pt x="35393" y="791528"/>
                    <a:pt x="108736" y="843915"/>
                    <a:pt x="190651" y="843915"/>
                  </a:cubicBezTo>
                  <a:cubicBezTo>
                    <a:pt x="272566" y="843915"/>
                    <a:pt x="345908" y="791528"/>
                    <a:pt x="371626" y="713423"/>
                  </a:cubicBezTo>
                  <a:cubicBezTo>
                    <a:pt x="397343" y="636270"/>
                    <a:pt x="370673" y="550545"/>
                    <a:pt x="304951" y="501015"/>
                  </a:cubicBezTo>
                  <a:close/>
                </a:path>
              </a:pathLst>
            </a:custGeom>
            <a:solidFill>
              <a:schemeClr val="bg1"/>
            </a:solidFill>
            <a:ln w="9525" cap="flat">
              <a:noFill/>
              <a:prstDash val="solid"/>
              <a:miter/>
            </a:ln>
          </p:spPr>
          <p:txBody>
            <a:bodyPr rtlCol="0" anchor="ctr"/>
            <a:lstStyle/>
            <a:p>
              <a:endParaRPr lang="en-US"/>
            </a:p>
          </p:txBody>
        </p:sp>
        <p:sp>
          <p:nvSpPr>
            <p:cNvPr id="1024" name="Freeform: Shape 1023">
              <a:extLst>
                <a:ext uri="{FF2B5EF4-FFF2-40B4-BE49-F238E27FC236}">
                  <a16:creationId xmlns:a16="http://schemas.microsoft.com/office/drawing/2014/main" id="{AA9C5211-228A-2C78-1911-77AC48F13BD3}"/>
                </a:ext>
              </a:extLst>
            </p:cNvPr>
            <p:cNvSpPr/>
            <p:nvPr/>
          </p:nvSpPr>
          <p:spPr>
            <a:xfrm>
              <a:off x="6001065" y="3336607"/>
              <a:ext cx="189869" cy="419100"/>
            </a:xfrm>
            <a:custGeom>
              <a:avLst/>
              <a:gdLst>
                <a:gd name="connsiteX0" fmla="*/ 113985 w 189869"/>
                <a:gd name="connsiteY0" fmla="*/ 230505 h 419100"/>
                <a:gd name="connsiteX1" fmla="*/ 113985 w 189869"/>
                <a:gd name="connsiteY1" fmla="*/ 0 h 419100"/>
                <a:gd name="connsiteX2" fmla="*/ 75885 w 189869"/>
                <a:gd name="connsiteY2" fmla="*/ 0 h 419100"/>
                <a:gd name="connsiteX3" fmla="*/ 75885 w 189869"/>
                <a:gd name="connsiteY3" fmla="*/ 230505 h 419100"/>
                <a:gd name="connsiteX4" fmla="*/ 637 w 189869"/>
                <a:gd name="connsiteY4" fmla="*/ 333375 h 419100"/>
                <a:gd name="connsiteX5" fmla="*/ 94935 w 189869"/>
                <a:gd name="connsiteY5" fmla="*/ 419100 h 419100"/>
                <a:gd name="connsiteX6" fmla="*/ 189232 w 189869"/>
                <a:gd name="connsiteY6" fmla="*/ 333375 h 419100"/>
                <a:gd name="connsiteX7" fmla="*/ 113985 w 189869"/>
                <a:gd name="connsiteY7" fmla="*/ 230505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869" h="419100">
                  <a:moveTo>
                    <a:pt x="113985" y="230505"/>
                  </a:moveTo>
                  <a:lnTo>
                    <a:pt x="113985" y="0"/>
                  </a:lnTo>
                  <a:lnTo>
                    <a:pt x="75885" y="0"/>
                  </a:lnTo>
                  <a:lnTo>
                    <a:pt x="75885" y="230505"/>
                  </a:lnTo>
                  <a:cubicBezTo>
                    <a:pt x="28260" y="240030"/>
                    <a:pt x="-5078" y="284797"/>
                    <a:pt x="637" y="333375"/>
                  </a:cubicBezTo>
                  <a:cubicBezTo>
                    <a:pt x="5400" y="381953"/>
                    <a:pt x="46357" y="419100"/>
                    <a:pt x="94935" y="419100"/>
                  </a:cubicBezTo>
                  <a:cubicBezTo>
                    <a:pt x="143512" y="419100"/>
                    <a:pt x="184470" y="381953"/>
                    <a:pt x="189232" y="333375"/>
                  </a:cubicBezTo>
                  <a:cubicBezTo>
                    <a:pt x="194947" y="284797"/>
                    <a:pt x="161610" y="240030"/>
                    <a:pt x="113985" y="230505"/>
                  </a:cubicBezTo>
                  <a:close/>
                </a:path>
              </a:pathLst>
            </a:custGeom>
            <a:solidFill>
              <a:schemeClr val="accent1"/>
            </a:solidFill>
            <a:ln w="9525" cap="flat">
              <a:noFill/>
              <a:prstDash val="solid"/>
              <a:miter/>
            </a:ln>
          </p:spPr>
          <p:txBody>
            <a:bodyPr rtlCol="0" anchor="ctr"/>
            <a:lstStyle/>
            <a:p>
              <a:endParaRPr lang="en-US"/>
            </a:p>
          </p:txBody>
        </p:sp>
      </p:grpSp>
      <p:pic>
        <p:nvPicPr>
          <p:cNvPr id="6" name="Graphic 5" descr="Arrow Up with solid fill">
            <a:extLst>
              <a:ext uri="{FF2B5EF4-FFF2-40B4-BE49-F238E27FC236}">
                <a16:creationId xmlns:a16="http://schemas.microsoft.com/office/drawing/2014/main" id="{DC074E55-9B99-89F0-E0A5-A26CFA1DB4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20496" y="3868419"/>
            <a:ext cx="914400" cy="1298967"/>
          </a:xfrm>
          <a:prstGeom prst="rect">
            <a:avLst/>
          </a:prstGeom>
        </p:spPr>
      </p:pic>
    </p:spTree>
    <p:extLst>
      <p:ext uri="{BB962C8B-B14F-4D97-AF65-F5344CB8AC3E}">
        <p14:creationId xmlns:p14="http://schemas.microsoft.com/office/powerpoint/2010/main" val="31959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4BBFBF-B6A5-F134-D455-09398998C8DE}"/>
              </a:ext>
            </a:extLst>
          </p:cNvPr>
          <p:cNvSpPr txBox="1"/>
          <p:nvPr/>
        </p:nvSpPr>
        <p:spPr>
          <a:xfrm>
            <a:off x="78378" y="879566"/>
            <a:ext cx="1419496" cy="4893647"/>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Global warming vs climate change</a:t>
            </a:r>
          </a:p>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Past climate change</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Humans as part of the natural environment</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Spatial understanding of climate change</a:t>
            </a:r>
          </a:p>
          <a:p>
            <a:pPr>
              <a:spcAft>
                <a:spcPts val="1200"/>
              </a:spcAft>
            </a:pPr>
            <a:endParaRPr lang="en-US" sz="1400" dirty="0">
              <a:solidFill>
                <a:schemeClr val="bg1"/>
              </a:solidFill>
            </a:endParaRPr>
          </a:p>
          <a:p>
            <a:pPr marL="285750" indent="-285750">
              <a:spcAft>
                <a:spcPts val="1200"/>
              </a:spcAft>
              <a:buFont typeface="Calibri Light" panose="020F0302020204030204" pitchFamily="34" charset="0"/>
              <a:buChar char="˃"/>
            </a:pPr>
            <a:endParaRPr lang="en-US" sz="1400" dirty="0">
              <a:solidFill>
                <a:schemeClr val="bg1"/>
              </a:solidFill>
            </a:endParaRPr>
          </a:p>
        </p:txBody>
      </p:sp>
      <p:sp>
        <p:nvSpPr>
          <p:cNvPr id="7" name="Title 6">
            <a:extLst>
              <a:ext uri="{FF2B5EF4-FFF2-40B4-BE49-F238E27FC236}">
                <a16:creationId xmlns:a16="http://schemas.microsoft.com/office/drawing/2014/main" id="{6332B1B6-BCE6-76FE-452C-F19EA425B7C2}"/>
              </a:ext>
            </a:extLst>
          </p:cNvPr>
          <p:cNvSpPr>
            <a:spLocks noGrp="1"/>
          </p:cNvSpPr>
          <p:nvPr>
            <p:ph type="title"/>
          </p:nvPr>
        </p:nvSpPr>
        <p:spPr>
          <a:xfrm>
            <a:off x="1706609" y="-96468"/>
            <a:ext cx="10325816" cy="1325563"/>
          </a:xfrm>
        </p:spPr>
        <p:txBody>
          <a:bodyPr/>
          <a:lstStyle/>
          <a:p>
            <a:pPr algn="ctr"/>
            <a:r>
              <a:rPr lang="en-US" dirty="0"/>
              <a:t>Past Climate Change</a:t>
            </a:r>
          </a:p>
        </p:txBody>
      </p:sp>
      <p:sp>
        <p:nvSpPr>
          <p:cNvPr id="41" name="TextBox 40">
            <a:extLst>
              <a:ext uri="{FF2B5EF4-FFF2-40B4-BE49-F238E27FC236}">
                <a16:creationId xmlns:a16="http://schemas.microsoft.com/office/drawing/2014/main" id="{151C58DE-5CD4-4D79-4A88-6EDB0289A081}"/>
              </a:ext>
            </a:extLst>
          </p:cNvPr>
          <p:cNvSpPr txBox="1"/>
          <p:nvPr/>
        </p:nvSpPr>
        <p:spPr>
          <a:xfrm>
            <a:off x="2782529" y="6611779"/>
            <a:ext cx="9409471" cy="246221"/>
          </a:xfrm>
          <a:prstGeom prst="rect">
            <a:avLst/>
          </a:prstGeom>
          <a:noFill/>
        </p:spPr>
        <p:txBody>
          <a:bodyPr wrap="square">
            <a:spAutoFit/>
          </a:bodyPr>
          <a:lstStyle/>
          <a:p>
            <a:pPr algn="r"/>
            <a:r>
              <a:rPr lang="en-US" sz="1000" dirty="0">
                <a:solidFill>
                  <a:schemeClr val="bg1"/>
                </a:solidFill>
              </a:rPr>
              <a:t>Modified from Hansen and Sato. 2011. Science Briefs: Earth’s Climate History: Implication for Tomorrow. </a:t>
            </a:r>
            <a:r>
              <a:rPr lang="en-US" sz="1000" b="0" i="0" dirty="0">
                <a:solidFill>
                  <a:schemeClr val="bg1"/>
                </a:solidFill>
                <a:effectLst/>
              </a:rPr>
              <a:t>https://www.giss.nasa.gov/research/briefs/archive/2011_hansen_15/</a:t>
            </a:r>
            <a:endParaRPr lang="en-US" sz="1000" dirty="0">
              <a:solidFill>
                <a:schemeClr val="bg1"/>
              </a:solidFill>
            </a:endParaRPr>
          </a:p>
        </p:txBody>
      </p:sp>
      <p:grpSp>
        <p:nvGrpSpPr>
          <p:cNvPr id="17" name="Group 16">
            <a:extLst>
              <a:ext uri="{FF2B5EF4-FFF2-40B4-BE49-F238E27FC236}">
                <a16:creationId xmlns:a16="http://schemas.microsoft.com/office/drawing/2014/main" id="{C7EB0860-FC94-0643-9976-4E321B7BB58C}"/>
              </a:ext>
            </a:extLst>
          </p:cNvPr>
          <p:cNvGrpSpPr>
            <a:grpSpLocks noChangeAspect="1"/>
          </p:cNvGrpSpPr>
          <p:nvPr/>
        </p:nvGrpSpPr>
        <p:grpSpPr>
          <a:xfrm>
            <a:off x="1997207" y="3229464"/>
            <a:ext cx="9767811" cy="3182099"/>
            <a:chOff x="2351169" y="1229095"/>
            <a:chExt cx="9034272" cy="2943131"/>
          </a:xfrm>
        </p:grpSpPr>
        <p:pic>
          <p:nvPicPr>
            <p:cNvPr id="8" name="Picture 7">
              <a:extLst>
                <a:ext uri="{FF2B5EF4-FFF2-40B4-BE49-F238E27FC236}">
                  <a16:creationId xmlns:a16="http://schemas.microsoft.com/office/drawing/2014/main" id="{863D0E11-7E38-C08D-6F4B-7781C0C37A70}"/>
                </a:ext>
              </a:extLst>
            </p:cNvPr>
            <p:cNvPicPr>
              <a:picLocks noChangeAspect="1"/>
            </p:cNvPicPr>
            <p:nvPr/>
          </p:nvPicPr>
          <p:blipFill rotWithShape="1">
            <a:blip r:embed="rId3"/>
            <a:srcRect b="49763"/>
            <a:stretch/>
          </p:blipFill>
          <p:spPr>
            <a:xfrm>
              <a:off x="2353593" y="1229095"/>
              <a:ext cx="9031848" cy="2507163"/>
            </a:xfrm>
            <a:prstGeom prst="rect">
              <a:avLst/>
            </a:prstGeom>
          </p:spPr>
        </p:pic>
        <p:pic>
          <p:nvPicPr>
            <p:cNvPr id="11" name="Picture 10">
              <a:extLst>
                <a:ext uri="{FF2B5EF4-FFF2-40B4-BE49-F238E27FC236}">
                  <a16:creationId xmlns:a16="http://schemas.microsoft.com/office/drawing/2014/main" id="{A790B577-3434-5BE4-6BAE-CE8C257D7FD9}"/>
                </a:ext>
              </a:extLst>
            </p:cNvPr>
            <p:cNvPicPr>
              <a:picLocks noChangeAspect="1"/>
            </p:cNvPicPr>
            <p:nvPr/>
          </p:nvPicPr>
          <p:blipFill rotWithShape="1">
            <a:blip r:embed="rId3"/>
            <a:srcRect t="91094"/>
            <a:stretch/>
          </p:blipFill>
          <p:spPr>
            <a:xfrm>
              <a:off x="2351169" y="3727640"/>
              <a:ext cx="9034272" cy="444586"/>
            </a:xfrm>
            <a:prstGeom prst="rect">
              <a:avLst/>
            </a:prstGeom>
          </p:spPr>
        </p:pic>
      </p:grpSp>
      <p:grpSp>
        <p:nvGrpSpPr>
          <p:cNvPr id="18" name="Group 17">
            <a:extLst>
              <a:ext uri="{FF2B5EF4-FFF2-40B4-BE49-F238E27FC236}">
                <a16:creationId xmlns:a16="http://schemas.microsoft.com/office/drawing/2014/main" id="{51FF60FB-466D-1FDE-931C-33E87C762CBA}"/>
              </a:ext>
            </a:extLst>
          </p:cNvPr>
          <p:cNvGrpSpPr/>
          <p:nvPr/>
        </p:nvGrpSpPr>
        <p:grpSpPr>
          <a:xfrm>
            <a:off x="2782538" y="1229095"/>
            <a:ext cx="5298411" cy="5059410"/>
            <a:chOff x="2507226" y="578241"/>
            <a:chExt cx="1230308" cy="5278835"/>
          </a:xfrm>
        </p:grpSpPr>
        <p:sp>
          <p:nvSpPr>
            <p:cNvPr id="19" name="Rectangle 18">
              <a:extLst>
                <a:ext uri="{FF2B5EF4-FFF2-40B4-BE49-F238E27FC236}">
                  <a16:creationId xmlns:a16="http://schemas.microsoft.com/office/drawing/2014/main" id="{2FB5A1C6-C724-47C2-1689-03BFCB582D7F}"/>
                </a:ext>
              </a:extLst>
            </p:cNvPr>
            <p:cNvSpPr/>
            <p:nvPr/>
          </p:nvSpPr>
          <p:spPr>
            <a:xfrm>
              <a:off x="2507226" y="2802193"/>
              <a:ext cx="1230308" cy="3054883"/>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91D9AE3-0D9E-7293-3A29-2207C43B886A}"/>
                </a:ext>
              </a:extLst>
            </p:cNvPr>
            <p:cNvSpPr txBox="1"/>
            <p:nvPr/>
          </p:nvSpPr>
          <p:spPr>
            <a:xfrm>
              <a:off x="2537204" y="578241"/>
              <a:ext cx="1170351" cy="963374"/>
            </a:xfrm>
            <a:prstGeom prst="rect">
              <a:avLst/>
            </a:prstGeom>
            <a:noFill/>
          </p:spPr>
          <p:txBody>
            <a:bodyPr wrap="square" rtlCol="0">
              <a:spAutoFit/>
            </a:bodyPr>
            <a:lstStyle/>
            <a:p>
              <a:pPr algn="ctr"/>
              <a:r>
                <a:rPr lang="en-US" dirty="0">
                  <a:solidFill>
                    <a:srgbClr val="FFC000"/>
                  </a:solidFill>
                </a:rPr>
                <a:t>Pliocene Epoch (5.3 – 2.58 million years ago)</a:t>
              </a:r>
            </a:p>
            <a:p>
              <a:pPr algn="ctr"/>
              <a:r>
                <a:rPr lang="en-US" dirty="0">
                  <a:solidFill>
                    <a:schemeClr val="bg1"/>
                  </a:solidFill>
                </a:rPr>
                <a:t>Global cooling, likely because of movement of continents and changes in ocean currents</a:t>
              </a:r>
            </a:p>
          </p:txBody>
        </p:sp>
        <p:cxnSp>
          <p:nvCxnSpPr>
            <p:cNvPr id="21" name="Straight Arrow Connector 20">
              <a:extLst>
                <a:ext uri="{FF2B5EF4-FFF2-40B4-BE49-F238E27FC236}">
                  <a16:creationId xmlns:a16="http://schemas.microsoft.com/office/drawing/2014/main" id="{998AC828-CB07-3D85-17A3-FE3EB62D6BCF}"/>
                </a:ext>
              </a:extLst>
            </p:cNvPr>
            <p:cNvCxnSpPr>
              <a:cxnSpLocks/>
              <a:stCxn id="20" idx="2"/>
              <a:endCxn id="19" idx="0"/>
            </p:cNvCxnSpPr>
            <p:nvPr/>
          </p:nvCxnSpPr>
          <p:spPr>
            <a:xfrm>
              <a:off x="3122379" y="1541614"/>
              <a:ext cx="1" cy="1260578"/>
            </a:xfrm>
            <a:prstGeom prst="straightConnector1">
              <a:avLst/>
            </a:prstGeom>
            <a:ln w="28575">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7097DE96-3FEF-5E41-D076-1A4AB3CC09AE}"/>
              </a:ext>
            </a:extLst>
          </p:cNvPr>
          <p:cNvGrpSpPr/>
          <p:nvPr/>
        </p:nvGrpSpPr>
        <p:grpSpPr>
          <a:xfrm>
            <a:off x="7967884" y="1162013"/>
            <a:ext cx="3744270" cy="5128538"/>
            <a:chOff x="2234298" y="506115"/>
            <a:chExt cx="1659807" cy="5350961"/>
          </a:xfrm>
        </p:grpSpPr>
        <p:sp>
          <p:nvSpPr>
            <p:cNvPr id="32" name="Rectangle 31">
              <a:extLst>
                <a:ext uri="{FF2B5EF4-FFF2-40B4-BE49-F238E27FC236}">
                  <a16:creationId xmlns:a16="http://schemas.microsoft.com/office/drawing/2014/main" id="{239085E7-2B39-6B70-7AD6-7299E5B67F85}"/>
                </a:ext>
              </a:extLst>
            </p:cNvPr>
            <p:cNvSpPr/>
            <p:nvPr/>
          </p:nvSpPr>
          <p:spPr>
            <a:xfrm>
              <a:off x="2284417" y="2802193"/>
              <a:ext cx="1569829" cy="3054883"/>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CB90D117-3E83-207D-8024-6C9222FFDDF0}"/>
                </a:ext>
              </a:extLst>
            </p:cNvPr>
            <p:cNvSpPr txBox="1"/>
            <p:nvPr/>
          </p:nvSpPr>
          <p:spPr>
            <a:xfrm>
              <a:off x="2234298" y="506115"/>
              <a:ext cx="1659807" cy="1830411"/>
            </a:xfrm>
            <a:prstGeom prst="rect">
              <a:avLst/>
            </a:prstGeom>
            <a:noFill/>
          </p:spPr>
          <p:txBody>
            <a:bodyPr wrap="square" rtlCol="0">
              <a:spAutoFit/>
            </a:bodyPr>
            <a:lstStyle/>
            <a:p>
              <a:pPr algn="ctr"/>
              <a:r>
                <a:rPr lang="en-US" dirty="0">
                  <a:solidFill>
                    <a:srgbClr val="FFC000"/>
                  </a:solidFill>
                </a:rPr>
                <a:t>Pleistocene Epoch (2.58 million – 11,700 years ago)</a:t>
              </a:r>
            </a:p>
            <a:p>
              <a:pPr algn="ctr"/>
              <a:r>
                <a:rPr lang="en-US" dirty="0">
                  <a:solidFill>
                    <a:schemeClr val="bg1"/>
                  </a:solidFill>
                </a:rPr>
                <a:t>Repeated glaciations, caused by changes to Earth’s tilt and revolution, tectonics, changes in greenhouse gas concentrations</a:t>
              </a:r>
            </a:p>
          </p:txBody>
        </p:sp>
        <p:cxnSp>
          <p:nvCxnSpPr>
            <p:cNvPr id="34" name="Straight Arrow Connector 33">
              <a:extLst>
                <a:ext uri="{FF2B5EF4-FFF2-40B4-BE49-F238E27FC236}">
                  <a16:creationId xmlns:a16="http://schemas.microsoft.com/office/drawing/2014/main" id="{DDAF6835-D7C0-F16E-6B0A-B34EF3B3920A}"/>
                </a:ext>
              </a:extLst>
            </p:cNvPr>
            <p:cNvCxnSpPr>
              <a:cxnSpLocks/>
              <a:stCxn id="33" idx="2"/>
              <a:endCxn id="32" idx="0"/>
            </p:cNvCxnSpPr>
            <p:nvPr/>
          </p:nvCxnSpPr>
          <p:spPr>
            <a:xfrm>
              <a:off x="3064201" y="2336526"/>
              <a:ext cx="5130" cy="465667"/>
            </a:xfrm>
            <a:prstGeom prst="straightConnector1">
              <a:avLst/>
            </a:prstGeom>
            <a:ln w="28575">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96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1"/>
                                        </p:tgtEl>
                                      </p:cBhvr>
                                    </p:animEffect>
                                    <p:set>
                                      <p:cBhvr>
                                        <p:cTn id="22"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57B11D9-3D0E-8AF6-EA25-81AFFB4D3DAF}"/>
              </a:ext>
            </a:extLst>
          </p:cNvPr>
          <p:cNvGrpSpPr/>
          <p:nvPr/>
        </p:nvGrpSpPr>
        <p:grpSpPr>
          <a:xfrm>
            <a:off x="1946964" y="3151504"/>
            <a:ext cx="9765190" cy="3208448"/>
            <a:chOff x="1817219" y="2572919"/>
            <a:chExt cx="9765190" cy="3208448"/>
          </a:xfrm>
        </p:grpSpPr>
        <p:pic>
          <p:nvPicPr>
            <p:cNvPr id="8" name="Picture 7">
              <a:extLst>
                <a:ext uri="{FF2B5EF4-FFF2-40B4-BE49-F238E27FC236}">
                  <a16:creationId xmlns:a16="http://schemas.microsoft.com/office/drawing/2014/main" id="{863D0E11-7E38-C08D-6F4B-7781C0C37A70}"/>
                </a:ext>
              </a:extLst>
            </p:cNvPr>
            <p:cNvPicPr>
              <a:picLocks noChangeAspect="1"/>
            </p:cNvPicPr>
            <p:nvPr/>
          </p:nvPicPr>
          <p:blipFill rotWithShape="1">
            <a:blip r:embed="rId3"/>
            <a:srcRect t="51236" b="46"/>
            <a:stretch/>
          </p:blipFill>
          <p:spPr>
            <a:xfrm>
              <a:off x="1817219" y="3152622"/>
              <a:ext cx="9765190" cy="2628745"/>
            </a:xfrm>
            <a:prstGeom prst="rect">
              <a:avLst/>
            </a:prstGeom>
          </p:spPr>
        </p:pic>
        <p:pic>
          <p:nvPicPr>
            <p:cNvPr id="2" name="Picture 1">
              <a:extLst>
                <a:ext uri="{FF2B5EF4-FFF2-40B4-BE49-F238E27FC236}">
                  <a16:creationId xmlns:a16="http://schemas.microsoft.com/office/drawing/2014/main" id="{30879F53-42EA-FB88-D260-C0F3D917A15D}"/>
                </a:ext>
              </a:extLst>
            </p:cNvPr>
            <p:cNvPicPr>
              <a:picLocks noChangeAspect="1"/>
            </p:cNvPicPr>
            <p:nvPr/>
          </p:nvPicPr>
          <p:blipFill rotWithShape="1">
            <a:blip r:embed="rId3"/>
            <a:srcRect b="88979"/>
            <a:stretch/>
          </p:blipFill>
          <p:spPr>
            <a:xfrm>
              <a:off x="1817219" y="2572919"/>
              <a:ext cx="9765190" cy="594722"/>
            </a:xfrm>
            <a:prstGeom prst="rect">
              <a:avLst/>
            </a:prstGeom>
          </p:spPr>
        </p:pic>
      </p:grpSp>
      <p:sp>
        <p:nvSpPr>
          <p:cNvPr id="4" name="TextBox 3">
            <a:extLst>
              <a:ext uri="{FF2B5EF4-FFF2-40B4-BE49-F238E27FC236}">
                <a16:creationId xmlns:a16="http://schemas.microsoft.com/office/drawing/2014/main" id="{154BBFBF-B6A5-F134-D455-09398998C8DE}"/>
              </a:ext>
            </a:extLst>
          </p:cNvPr>
          <p:cNvSpPr txBox="1"/>
          <p:nvPr/>
        </p:nvSpPr>
        <p:spPr>
          <a:xfrm>
            <a:off x="78378" y="879566"/>
            <a:ext cx="1419496" cy="4893647"/>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Global warming vs climate change</a:t>
            </a:r>
          </a:p>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Past climate change</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Humans as part of the natural environment</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Spatial understanding of climate change</a:t>
            </a:r>
          </a:p>
          <a:p>
            <a:pPr>
              <a:spcAft>
                <a:spcPts val="1200"/>
              </a:spcAft>
            </a:pPr>
            <a:endParaRPr lang="en-US" sz="1400" dirty="0">
              <a:solidFill>
                <a:schemeClr val="bg1"/>
              </a:solidFill>
            </a:endParaRPr>
          </a:p>
          <a:p>
            <a:pPr marL="285750" indent="-285750">
              <a:spcAft>
                <a:spcPts val="1200"/>
              </a:spcAft>
              <a:buFont typeface="Calibri Light" panose="020F0302020204030204" pitchFamily="34" charset="0"/>
              <a:buChar char="˃"/>
            </a:pPr>
            <a:endParaRPr lang="en-US" sz="1400" dirty="0">
              <a:solidFill>
                <a:schemeClr val="bg1"/>
              </a:solidFill>
            </a:endParaRPr>
          </a:p>
        </p:txBody>
      </p:sp>
      <p:sp>
        <p:nvSpPr>
          <p:cNvPr id="7" name="Title 6">
            <a:extLst>
              <a:ext uri="{FF2B5EF4-FFF2-40B4-BE49-F238E27FC236}">
                <a16:creationId xmlns:a16="http://schemas.microsoft.com/office/drawing/2014/main" id="{6332B1B6-BCE6-76FE-452C-F19EA425B7C2}"/>
              </a:ext>
            </a:extLst>
          </p:cNvPr>
          <p:cNvSpPr>
            <a:spLocks noGrp="1"/>
          </p:cNvSpPr>
          <p:nvPr>
            <p:ph type="title"/>
          </p:nvPr>
        </p:nvSpPr>
        <p:spPr>
          <a:xfrm>
            <a:off x="1706609" y="-96468"/>
            <a:ext cx="10325816" cy="1325563"/>
          </a:xfrm>
        </p:spPr>
        <p:txBody>
          <a:bodyPr/>
          <a:lstStyle/>
          <a:p>
            <a:pPr algn="ctr"/>
            <a:r>
              <a:rPr lang="en-US" dirty="0"/>
              <a:t>Past Climate Change</a:t>
            </a:r>
          </a:p>
        </p:txBody>
      </p:sp>
      <p:sp>
        <p:nvSpPr>
          <p:cNvPr id="41" name="TextBox 40">
            <a:extLst>
              <a:ext uri="{FF2B5EF4-FFF2-40B4-BE49-F238E27FC236}">
                <a16:creationId xmlns:a16="http://schemas.microsoft.com/office/drawing/2014/main" id="{151C58DE-5CD4-4D79-4A88-6EDB0289A081}"/>
              </a:ext>
            </a:extLst>
          </p:cNvPr>
          <p:cNvSpPr txBox="1"/>
          <p:nvPr/>
        </p:nvSpPr>
        <p:spPr>
          <a:xfrm>
            <a:off x="2782529" y="6611779"/>
            <a:ext cx="9409471" cy="246221"/>
          </a:xfrm>
          <a:prstGeom prst="rect">
            <a:avLst/>
          </a:prstGeom>
          <a:noFill/>
        </p:spPr>
        <p:txBody>
          <a:bodyPr wrap="square">
            <a:spAutoFit/>
          </a:bodyPr>
          <a:lstStyle/>
          <a:p>
            <a:pPr algn="r"/>
            <a:r>
              <a:rPr lang="en-US" sz="1000" dirty="0">
                <a:solidFill>
                  <a:schemeClr val="bg1"/>
                </a:solidFill>
              </a:rPr>
              <a:t>Modified from Hansen and Sato. 2011. Science Briefs: Earth’s Climate History: Implication for Tomorrow. </a:t>
            </a:r>
            <a:r>
              <a:rPr lang="en-US" sz="1000" b="0" i="0" dirty="0">
                <a:solidFill>
                  <a:schemeClr val="bg1"/>
                </a:solidFill>
                <a:effectLst/>
              </a:rPr>
              <a:t>https://www.giss.nasa.gov/research/briefs/archive/2011_hansen_15/</a:t>
            </a:r>
            <a:endParaRPr lang="en-US" sz="1000" dirty="0">
              <a:solidFill>
                <a:schemeClr val="bg1"/>
              </a:solidFill>
            </a:endParaRPr>
          </a:p>
        </p:txBody>
      </p:sp>
      <p:grpSp>
        <p:nvGrpSpPr>
          <p:cNvPr id="18" name="Group 17">
            <a:extLst>
              <a:ext uri="{FF2B5EF4-FFF2-40B4-BE49-F238E27FC236}">
                <a16:creationId xmlns:a16="http://schemas.microsoft.com/office/drawing/2014/main" id="{51FF60FB-466D-1FDE-931C-33E87C762CBA}"/>
              </a:ext>
            </a:extLst>
          </p:cNvPr>
          <p:cNvGrpSpPr/>
          <p:nvPr/>
        </p:nvGrpSpPr>
        <p:grpSpPr>
          <a:xfrm>
            <a:off x="2911641" y="1305962"/>
            <a:ext cx="8338745" cy="4989791"/>
            <a:chOff x="2537204" y="658442"/>
            <a:chExt cx="1936283" cy="5206198"/>
          </a:xfrm>
        </p:grpSpPr>
        <p:sp>
          <p:nvSpPr>
            <p:cNvPr id="19" name="Rectangle 18">
              <a:extLst>
                <a:ext uri="{FF2B5EF4-FFF2-40B4-BE49-F238E27FC236}">
                  <a16:creationId xmlns:a16="http://schemas.microsoft.com/office/drawing/2014/main" id="{2FB5A1C6-C724-47C2-1689-03BFCB582D7F}"/>
                </a:ext>
              </a:extLst>
            </p:cNvPr>
            <p:cNvSpPr/>
            <p:nvPr/>
          </p:nvSpPr>
          <p:spPr>
            <a:xfrm>
              <a:off x="4473486" y="2809757"/>
              <a:ext cx="0" cy="3054883"/>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91D9AE3-0D9E-7293-3A29-2207C43B886A}"/>
                </a:ext>
              </a:extLst>
            </p:cNvPr>
            <p:cNvSpPr txBox="1"/>
            <p:nvPr/>
          </p:nvSpPr>
          <p:spPr>
            <a:xfrm>
              <a:off x="2537204" y="658442"/>
              <a:ext cx="1170351" cy="963374"/>
            </a:xfrm>
            <a:prstGeom prst="rect">
              <a:avLst/>
            </a:prstGeom>
            <a:noFill/>
          </p:spPr>
          <p:txBody>
            <a:bodyPr wrap="square" rtlCol="0">
              <a:spAutoFit/>
            </a:bodyPr>
            <a:lstStyle/>
            <a:p>
              <a:pPr algn="ctr"/>
              <a:r>
                <a:rPr lang="en-US" dirty="0">
                  <a:solidFill>
                    <a:srgbClr val="FFC000"/>
                  </a:solidFill>
                </a:rPr>
                <a:t>End of Pleistocene</a:t>
              </a:r>
            </a:p>
            <a:p>
              <a:pPr algn="ctr"/>
              <a:r>
                <a:rPr lang="en-US" dirty="0">
                  <a:solidFill>
                    <a:schemeClr val="bg1"/>
                  </a:solidFill>
                </a:rPr>
                <a:t>Likely caused by changes in Earth’s tilt, albedo and greenhouse gas concentrations</a:t>
              </a:r>
            </a:p>
          </p:txBody>
        </p:sp>
        <p:cxnSp>
          <p:nvCxnSpPr>
            <p:cNvPr id="21" name="Straight Arrow Connector 20">
              <a:extLst>
                <a:ext uri="{FF2B5EF4-FFF2-40B4-BE49-F238E27FC236}">
                  <a16:creationId xmlns:a16="http://schemas.microsoft.com/office/drawing/2014/main" id="{998AC828-CB07-3D85-17A3-FE3EB62D6BCF}"/>
                </a:ext>
              </a:extLst>
            </p:cNvPr>
            <p:cNvCxnSpPr>
              <a:cxnSpLocks/>
              <a:stCxn id="20" idx="2"/>
              <a:endCxn id="19" idx="0"/>
            </p:cNvCxnSpPr>
            <p:nvPr/>
          </p:nvCxnSpPr>
          <p:spPr>
            <a:xfrm>
              <a:off x="3122380" y="1621816"/>
              <a:ext cx="1351107" cy="1187941"/>
            </a:xfrm>
            <a:prstGeom prst="straightConnector1">
              <a:avLst/>
            </a:prstGeom>
            <a:ln w="28575">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7097DE96-3FEF-5E41-D076-1A4AB3CC09AE}"/>
              </a:ext>
            </a:extLst>
          </p:cNvPr>
          <p:cNvGrpSpPr/>
          <p:nvPr/>
        </p:nvGrpSpPr>
        <p:grpSpPr>
          <a:xfrm>
            <a:off x="7951845" y="1312513"/>
            <a:ext cx="3744270" cy="4978038"/>
            <a:chOff x="2227188" y="663142"/>
            <a:chExt cx="1659807" cy="5193934"/>
          </a:xfrm>
        </p:grpSpPr>
        <p:sp>
          <p:nvSpPr>
            <p:cNvPr id="32" name="Rectangle 31">
              <a:extLst>
                <a:ext uri="{FF2B5EF4-FFF2-40B4-BE49-F238E27FC236}">
                  <a16:creationId xmlns:a16="http://schemas.microsoft.com/office/drawing/2014/main" id="{239085E7-2B39-6B70-7AD6-7299E5B67F85}"/>
                </a:ext>
              </a:extLst>
            </p:cNvPr>
            <p:cNvSpPr/>
            <p:nvPr/>
          </p:nvSpPr>
          <p:spPr>
            <a:xfrm>
              <a:off x="3709671" y="2802193"/>
              <a:ext cx="144575" cy="3054883"/>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CB90D117-3E83-207D-8024-6C9222FFDDF0}"/>
                </a:ext>
              </a:extLst>
            </p:cNvPr>
            <p:cNvSpPr txBox="1"/>
            <p:nvPr/>
          </p:nvSpPr>
          <p:spPr>
            <a:xfrm>
              <a:off x="2227188" y="663142"/>
              <a:ext cx="1659807" cy="674362"/>
            </a:xfrm>
            <a:prstGeom prst="rect">
              <a:avLst/>
            </a:prstGeom>
            <a:noFill/>
          </p:spPr>
          <p:txBody>
            <a:bodyPr wrap="square" rtlCol="0">
              <a:spAutoFit/>
            </a:bodyPr>
            <a:lstStyle/>
            <a:p>
              <a:pPr algn="ctr"/>
              <a:r>
                <a:rPr lang="en-US" dirty="0">
                  <a:solidFill>
                    <a:srgbClr val="FFC000"/>
                  </a:solidFill>
                </a:rPr>
                <a:t>Holocene Epoch (11,700 years ago to present)</a:t>
              </a:r>
            </a:p>
          </p:txBody>
        </p:sp>
        <p:cxnSp>
          <p:nvCxnSpPr>
            <p:cNvPr id="34" name="Straight Arrow Connector 33">
              <a:extLst>
                <a:ext uri="{FF2B5EF4-FFF2-40B4-BE49-F238E27FC236}">
                  <a16:creationId xmlns:a16="http://schemas.microsoft.com/office/drawing/2014/main" id="{DDAF6835-D7C0-F16E-6B0A-B34EF3B3920A}"/>
                </a:ext>
              </a:extLst>
            </p:cNvPr>
            <p:cNvCxnSpPr>
              <a:cxnSpLocks/>
              <a:stCxn id="33" idx="2"/>
              <a:endCxn id="32" idx="0"/>
            </p:cNvCxnSpPr>
            <p:nvPr/>
          </p:nvCxnSpPr>
          <p:spPr>
            <a:xfrm>
              <a:off x="3057092" y="1337504"/>
              <a:ext cx="724867" cy="1464689"/>
            </a:xfrm>
            <a:prstGeom prst="straightConnector1">
              <a:avLst/>
            </a:prstGeom>
            <a:ln w="28575">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24253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1"/>
                                        </p:tgtEl>
                                      </p:cBhvr>
                                    </p:animEffect>
                                    <p:set>
                                      <p:cBhvr>
                                        <p:cTn id="22"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4BBFBF-B6A5-F134-D455-09398998C8DE}"/>
              </a:ext>
            </a:extLst>
          </p:cNvPr>
          <p:cNvSpPr txBox="1"/>
          <p:nvPr/>
        </p:nvSpPr>
        <p:spPr>
          <a:xfrm>
            <a:off x="78378" y="879566"/>
            <a:ext cx="1419496" cy="4893647"/>
          </a:xfrm>
          <a:prstGeom prst="rect">
            <a:avLst/>
          </a:prstGeom>
          <a:noFill/>
        </p:spPr>
        <p:txBody>
          <a:bodyPr wrap="square" rtlCol="0">
            <a:spAutoFit/>
          </a:bodyPr>
          <a:lstStyle/>
          <a:p>
            <a:pPr marL="174625" marR="0" lvl="0" indent="-174625" algn="l" defTabSz="914400" rtl="0" eaLnBrk="1" fontAlgn="auto" latinLnBrk="0" hangingPunct="1">
              <a:lnSpc>
                <a:spcPct val="100000"/>
              </a:lnSpc>
              <a:spcBef>
                <a:spcPts val="0"/>
              </a:spcBef>
              <a:spcAft>
                <a:spcPts val="1200"/>
              </a:spcAft>
              <a:buClr>
                <a:prstClr val="black">
                  <a:lumMod val="65000"/>
                  <a:lumOff val="35000"/>
                </a:prstClr>
              </a:buClr>
              <a:buSzTx/>
              <a:buFont typeface="Calibri Light" panose="020F0302020204030204" pitchFamily="34" charset="0"/>
              <a:buChar char="˃"/>
              <a:tabLst/>
              <a:defRPr/>
            </a:pPr>
            <a:r>
              <a:rPr kumimoji="0" lang="en-US" sz="1400" b="0" i="0" u="none" strike="noStrike" kern="1200" cap="none" spc="0" normalizeH="0" baseline="0" noProof="0" dirty="0">
                <a:ln>
                  <a:noFill/>
                </a:ln>
                <a:solidFill>
                  <a:prstClr val="black">
                    <a:lumMod val="65000"/>
                    <a:lumOff val="35000"/>
                  </a:prstClr>
                </a:solidFill>
                <a:effectLst/>
                <a:uLnTx/>
                <a:uFillTx/>
                <a:latin typeface="Calibri Light"/>
                <a:ea typeface="+mn-ea"/>
                <a:cs typeface="+mn-cs"/>
              </a:rPr>
              <a:t>Learning objectives</a:t>
            </a:r>
          </a:p>
          <a:p>
            <a:pPr marL="174625" marR="0" lvl="0" indent="-174625" algn="l" defTabSz="914400" rtl="0" eaLnBrk="1" fontAlgn="auto" latinLnBrk="0" hangingPunct="1">
              <a:lnSpc>
                <a:spcPct val="100000"/>
              </a:lnSpc>
              <a:spcBef>
                <a:spcPts val="0"/>
              </a:spcBef>
              <a:spcAft>
                <a:spcPts val="1200"/>
              </a:spcAft>
              <a:buClr>
                <a:prstClr val="black">
                  <a:lumMod val="65000"/>
                  <a:lumOff val="35000"/>
                </a:prstClr>
              </a:buClr>
              <a:buSzTx/>
              <a:buFont typeface="Calibri Light" panose="020F0302020204030204" pitchFamily="34" charset="0"/>
              <a:buChar char="˃"/>
              <a:tabLst/>
              <a:defRPr/>
            </a:pPr>
            <a:r>
              <a:rPr kumimoji="0" lang="en-US" sz="1400" b="0" i="0" u="none" strike="noStrike" kern="1200" cap="none" spc="0" normalizeH="0" baseline="0" noProof="0" dirty="0">
                <a:ln>
                  <a:noFill/>
                </a:ln>
                <a:solidFill>
                  <a:prstClr val="black">
                    <a:lumMod val="65000"/>
                    <a:lumOff val="35000"/>
                  </a:prstClr>
                </a:solidFill>
                <a:effectLst/>
                <a:uLnTx/>
                <a:uFillTx/>
                <a:latin typeface="Calibri Light"/>
                <a:ea typeface="+mn-ea"/>
                <a:cs typeface="+mn-cs"/>
              </a:rPr>
              <a:t>Global warming vs climate change</a:t>
            </a:r>
          </a:p>
          <a:p>
            <a:pPr marL="174625" marR="0" lvl="0" indent="-174625" algn="l" defTabSz="914400" rtl="0" eaLnBrk="1" fontAlgn="auto" latinLnBrk="0" hangingPunct="1">
              <a:lnSpc>
                <a:spcPct val="100000"/>
              </a:lnSpc>
              <a:spcBef>
                <a:spcPts val="0"/>
              </a:spcBef>
              <a:spcAft>
                <a:spcPts val="1200"/>
              </a:spcAft>
              <a:buClr>
                <a:srgbClr val="2683C6">
                  <a:lumMod val="60000"/>
                  <a:lumOff val="40000"/>
                </a:srgbClr>
              </a:buClr>
              <a:buSzTx/>
              <a:buFont typeface="Calibri Light" panose="020F030202020403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Calibri Light"/>
                <a:ea typeface="+mn-ea"/>
                <a:cs typeface="+mn-cs"/>
              </a:rPr>
              <a:t>Past climate change</a:t>
            </a:r>
          </a:p>
          <a:p>
            <a:pPr marL="174625" marR="0" lvl="0" indent="-174625" algn="l" defTabSz="914400" rtl="0" eaLnBrk="1" fontAlgn="auto" latinLnBrk="0" hangingPunct="1">
              <a:lnSpc>
                <a:spcPct val="100000"/>
              </a:lnSpc>
              <a:spcBef>
                <a:spcPts val="0"/>
              </a:spcBef>
              <a:spcAft>
                <a:spcPts val="1200"/>
              </a:spcAft>
              <a:buClr>
                <a:prstClr val="black">
                  <a:lumMod val="65000"/>
                  <a:lumOff val="35000"/>
                </a:prstClr>
              </a:buClr>
              <a:buSzTx/>
              <a:buFont typeface="Calibri Light" panose="020F0302020204030204" pitchFamily="34" charset="0"/>
              <a:buChar char="˃"/>
              <a:tabLst/>
              <a:defRPr/>
            </a:pPr>
            <a:r>
              <a:rPr kumimoji="0" lang="en-US" sz="1400" b="0" i="0" u="none" strike="noStrike" kern="1200" cap="none" spc="0" normalizeH="0" baseline="0" noProof="0" dirty="0">
                <a:ln>
                  <a:noFill/>
                </a:ln>
                <a:solidFill>
                  <a:prstClr val="black">
                    <a:lumMod val="65000"/>
                    <a:lumOff val="35000"/>
                  </a:prstClr>
                </a:solidFill>
                <a:effectLst/>
                <a:uLnTx/>
                <a:uFillTx/>
                <a:latin typeface="Calibri Light"/>
                <a:ea typeface="+mn-ea"/>
                <a:cs typeface="+mn-cs"/>
              </a:rPr>
              <a:t>Humans as part of the natural environment</a:t>
            </a:r>
          </a:p>
          <a:p>
            <a:pPr marL="174625" marR="0" lvl="0" indent="-174625" algn="l" defTabSz="914400" rtl="0" eaLnBrk="1" fontAlgn="auto" latinLnBrk="0" hangingPunct="1">
              <a:lnSpc>
                <a:spcPct val="100000"/>
              </a:lnSpc>
              <a:spcBef>
                <a:spcPts val="0"/>
              </a:spcBef>
              <a:spcAft>
                <a:spcPts val="1200"/>
              </a:spcAft>
              <a:buClr>
                <a:prstClr val="black">
                  <a:lumMod val="65000"/>
                  <a:lumOff val="35000"/>
                </a:prstClr>
              </a:buClr>
              <a:buSzTx/>
              <a:buFont typeface="Calibri Light" panose="020F0302020204030204" pitchFamily="34" charset="0"/>
              <a:buChar char="˃"/>
              <a:tabLst/>
              <a:defRPr/>
            </a:pPr>
            <a:r>
              <a:rPr kumimoji="0" lang="en-US" sz="1400" b="0" i="0" u="none" strike="noStrike" kern="1200" cap="none" spc="0" normalizeH="0" baseline="0" noProof="0" dirty="0">
                <a:ln>
                  <a:noFill/>
                </a:ln>
                <a:solidFill>
                  <a:prstClr val="black">
                    <a:lumMod val="65000"/>
                    <a:lumOff val="35000"/>
                  </a:prstClr>
                </a:solidFill>
                <a:effectLst/>
                <a:uLnTx/>
                <a:uFillTx/>
                <a:latin typeface="Calibri Light"/>
                <a:ea typeface="+mn-ea"/>
                <a:cs typeface="+mn-cs"/>
              </a:rPr>
              <a:t>Spatial understanding of climate change</a:t>
            </a: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Light"/>
              <a:ea typeface="+mn-ea"/>
              <a:cs typeface="+mn-cs"/>
            </a:endParaRPr>
          </a:p>
          <a:p>
            <a:pPr marL="285750" marR="0" lvl="0" indent="-285750" algn="l" defTabSz="914400" rtl="0" eaLnBrk="1" fontAlgn="auto" latinLnBrk="0" hangingPunct="1">
              <a:lnSpc>
                <a:spcPct val="100000"/>
              </a:lnSpc>
              <a:spcBef>
                <a:spcPts val="0"/>
              </a:spcBef>
              <a:spcAft>
                <a:spcPts val="1200"/>
              </a:spcAft>
              <a:buClrTx/>
              <a:buSzTx/>
              <a:buFont typeface="Calibri Light" panose="020F030202020403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7" name="Title 6">
            <a:extLst>
              <a:ext uri="{FF2B5EF4-FFF2-40B4-BE49-F238E27FC236}">
                <a16:creationId xmlns:a16="http://schemas.microsoft.com/office/drawing/2014/main" id="{6332B1B6-BCE6-76FE-452C-F19EA425B7C2}"/>
              </a:ext>
            </a:extLst>
          </p:cNvPr>
          <p:cNvSpPr>
            <a:spLocks noGrp="1"/>
          </p:cNvSpPr>
          <p:nvPr>
            <p:ph type="title"/>
          </p:nvPr>
        </p:nvSpPr>
        <p:spPr>
          <a:xfrm>
            <a:off x="1706609" y="-96468"/>
            <a:ext cx="10325816" cy="1325563"/>
          </a:xfrm>
        </p:spPr>
        <p:txBody>
          <a:bodyPr/>
          <a:lstStyle/>
          <a:p>
            <a:pPr algn="ctr"/>
            <a:r>
              <a:rPr lang="en-US" dirty="0"/>
              <a:t>Climate at the Orbital Scale</a:t>
            </a:r>
          </a:p>
        </p:txBody>
      </p:sp>
      <p:sp>
        <p:nvSpPr>
          <p:cNvPr id="2" name="Content Placeholder 2">
            <a:extLst>
              <a:ext uri="{FF2B5EF4-FFF2-40B4-BE49-F238E27FC236}">
                <a16:creationId xmlns:a16="http://schemas.microsoft.com/office/drawing/2014/main" id="{7EF82BFA-A2FF-DC63-E5C8-29D501E0AF6D}"/>
              </a:ext>
            </a:extLst>
          </p:cNvPr>
          <p:cNvSpPr>
            <a:spLocks noGrp="1"/>
          </p:cNvSpPr>
          <p:nvPr>
            <p:ph idx="1"/>
          </p:nvPr>
        </p:nvSpPr>
        <p:spPr>
          <a:xfrm>
            <a:off x="5525076" y="1440762"/>
            <a:ext cx="6507350" cy="4669896"/>
          </a:xfrm>
        </p:spPr>
        <p:txBody>
          <a:bodyPr>
            <a:normAutofit/>
          </a:bodyPr>
          <a:lstStyle/>
          <a:p>
            <a:pPr marL="0" indent="0">
              <a:buNone/>
            </a:pPr>
            <a:r>
              <a:rPr lang="en-US" sz="4000" dirty="0">
                <a:solidFill>
                  <a:schemeClr val="accent2">
                    <a:lumMod val="60000"/>
                    <a:lumOff val="40000"/>
                  </a:schemeClr>
                </a:solidFill>
              </a:rPr>
              <a:t>Milankovitch Cycles</a:t>
            </a:r>
          </a:p>
          <a:p>
            <a:pPr marL="914400" indent="-914400">
              <a:buNone/>
            </a:pPr>
            <a:r>
              <a:rPr lang="en-US" sz="4000" dirty="0">
                <a:solidFill>
                  <a:schemeClr val="accent6">
                    <a:lumMod val="60000"/>
                    <a:lumOff val="40000"/>
                  </a:schemeClr>
                </a:solidFill>
              </a:rPr>
              <a:t>	</a:t>
            </a:r>
            <a:r>
              <a:rPr lang="en-US" sz="3200" dirty="0"/>
              <a:t>Long term changes in earth’s orbital path, tilt, and wobble that increase or decrease seasonality</a:t>
            </a:r>
            <a:endParaRPr lang="en-US" sz="3600" dirty="0"/>
          </a:p>
        </p:txBody>
      </p:sp>
      <p:pic>
        <p:nvPicPr>
          <p:cNvPr id="3" name="Picture 2" descr="Milankovitch the man">
            <a:extLst>
              <a:ext uri="{FF2B5EF4-FFF2-40B4-BE49-F238E27FC236}">
                <a16:creationId xmlns:a16="http://schemas.microsoft.com/office/drawing/2014/main" id="{85F80931-BB34-9782-199B-A1B3B2EC8BE5}"/>
              </a:ext>
            </a:extLst>
          </p:cNvPr>
          <p:cNvPicPr>
            <a:picLocks noChangeAspect="1" noChangeArrowheads="1"/>
          </p:cNvPicPr>
          <p:nvPr/>
        </p:nvPicPr>
        <p:blipFill>
          <a:blip r:embed="rId3" cstate="print"/>
          <a:srcRect/>
          <a:stretch>
            <a:fillRect/>
          </a:stretch>
        </p:blipFill>
        <p:spPr bwMode="auto">
          <a:xfrm>
            <a:off x="1706609" y="1229095"/>
            <a:ext cx="3530600" cy="5181600"/>
          </a:xfrm>
          <a:prstGeom prst="rect">
            <a:avLst/>
          </a:prstGeom>
          <a:noFill/>
          <a:ln w="9525">
            <a:noFill/>
            <a:miter lim="800000"/>
            <a:headEnd/>
            <a:tailEnd/>
          </a:ln>
        </p:spPr>
      </p:pic>
    </p:spTree>
    <p:extLst>
      <p:ext uri="{BB962C8B-B14F-4D97-AF65-F5344CB8AC3E}">
        <p14:creationId xmlns:p14="http://schemas.microsoft.com/office/powerpoint/2010/main" val="1666494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64A5C06-7161-BA64-92EA-D952F22D68EB}"/>
              </a:ext>
            </a:extLst>
          </p:cNvPr>
          <p:cNvSpPr txBox="1">
            <a:spLocks/>
          </p:cNvSpPr>
          <p:nvPr/>
        </p:nvSpPr>
        <p:spPr>
          <a:xfrm>
            <a:off x="47582" y="128336"/>
            <a:ext cx="4914987" cy="1325563"/>
          </a:xfrm>
          <a:prstGeom prst="rect">
            <a:avLst/>
          </a:prstGeom>
        </p:spPr>
        <p:txBody>
          <a:bodyPr/>
          <a:lstStyle>
            <a:lvl1pPr algn="ctr" defTabSz="914400" rtl="0" eaLnBrk="1" latinLnBrk="0" hangingPunct="1">
              <a:lnSpc>
                <a:spcPct val="90000"/>
              </a:lnSpc>
              <a:spcBef>
                <a:spcPct val="0"/>
              </a:spcBef>
              <a:buNone/>
              <a:defRPr sz="4400" kern="1200">
                <a:solidFill>
                  <a:schemeClr val="accent2">
                    <a:lumMod val="60000"/>
                    <a:lumOff val="40000"/>
                  </a:schemeClr>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2683C6">
                    <a:lumMod val="60000"/>
                    <a:lumOff val="40000"/>
                  </a:srgbClr>
                </a:solidFill>
                <a:effectLst/>
                <a:uLnTx/>
                <a:uFillTx/>
                <a:latin typeface="Century Gothic"/>
                <a:ea typeface="+mj-ea"/>
                <a:cs typeface="+mj-cs"/>
              </a:rPr>
              <a:t>3 Milankovitch Cycles</a:t>
            </a:r>
          </a:p>
        </p:txBody>
      </p:sp>
      <p:sp>
        <p:nvSpPr>
          <p:cNvPr id="11" name="Content Placeholder 2">
            <a:extLst>
              <a:ext uri="{FF2B5EF4-FFF2-40B4-BE49-F238E27FC236}">
                <a16:creationId xmlns:a16="http://schemas.microsoft.com/office/drawing/2014/main" id="{3647B191-6350-A307-395E-022098443478}"/>
              </a:ext>
            </a:extLst>
          </p:cNvPr>
          <p:cNvSpPr txBox="1">
            <a:spLocks/>
          </p:cNvSpPr>
          <p:nvPr/>
        </p:nvSpPr>
        <p:spPr>
          <a:xfrm>
            <a:off x="231006" y="1451372"/>
            <a:ext cx="4731562" cy="488124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srgbClr val="2683C6">
                    <a:lumMod val="60000"/>
                    <a:lumOff val="40000"/>
                  </a:srgbClr>
                </a:solidFill>
                <a:effectLst/>
                <a:uLnTx/>
                <a:uFillTx/>
                <a:latin typeface="Calibri Light"/>
                <a:ea typeface="+mn-ea"/>
                <a:cs typeface="+mn-cs"/>
              </a:rPr>
              <a:t>Eccentricity</a:t>
            </a:r>
            <a:r>
              <a:rPr kumimoji="0" lang="en-US" sz="3200" b="0" i="0" u="none" strike="noStrike" kern="1200" cap="none" spc="0" normalizeH="0" baseline="0" noProof="0" dirty="0">
                <a:ln>
                  <a:noFill/>
                </a:ln>
                <a:solidFill>
                  <a:srgbClr val="62A39F">
                    <a:lumMod val="60000"/>
                    <a:lumOff val="40000"/>
                  </a:srgbClr>
                </a:solidFill>
                <a:effectLst/>
                <a:uLnTx/>
                <a:uFillTx/>
                <a:latin typeface="Calibri Light"/>
                <a:ea typeface="+mn-ea"/>
                <a:cs typeface="+mn-cs"/>
              </a:rPr>
              <a:t> </a:t>
            </a:r>
            <a:r>
              <a:rPr kumimoji="0" lang="en-US" sz="3200" b="0" i="0" u="none" strike="noStrike" kern="1200" cap="none" spc="0" normalizeH="0" baseline="0" noProof="0" dirty="0">
                <a:ln>
                  <a:noFill/>
                </a:ln>
                <a:solidFill>
                  <a:prstClr val="white"/>
                </a:solidFill>
                <a:effectLst/>
                <a:uLnTx/>
                <a:uFillTx/>
                <a:latin typeface="Calibri Light"/>
                <a:ea typeface="+mn-ea"/>
                <a:cs typeface="+mn-cs"/>
              </a:rPr>
              <a:t>– shape of the Earth’s orbit around the sun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Light"/>
                <a:ea typeface="+mn-ea"/>
                <a:cs typeface="+mn-cs"/>
              </a:rPr>
              <a:t>Increases glaciations when the orbit is more elliptical</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white"/>
              </a:solidFill>
              <a:effectLst/>
              <a:uLnTx/>
              <a:uFillTx/>
              <a:latin typeface="Calibri Light"/>
              <a:ea typeface="+mn-ea"/>
              <a:cs typeface="+mn-cs"/>
            </a:endParaRP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white"/>
              </a:solidFill>
              <a:effectLst/>
              <a:uLnTx/>
              <a:uFillTx/>
              <a:latin typeface="Calibri Light"/>
              <a:ea typeface="+mn-ea"/>
              <a:cs typeface="+mn-cs"/>
            </a:endParaRPr>
          </a:p>
        </p:txBody>
      </p:sp>
      <p:pic>
        <p:nvPicPr>
          <p:cNvPr id="15" name="eccentricity">
            <a:hlinkClick r:id="" action="ppaction://media"/>
            <a:extLst>
              <a:ext uri="{FF2B5EF4-FFF2-40B4-BE49-F238E27FC236}">
                <a16:creationId xmlns:a16="http://schemas.microsoft.com/office/drawing/2014/main" id="{8F7BF1C1-3B9E-812C-DFAA-C2E4CC9364E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62568" y="316832"/>
            <a:ext cx="7181850" cy="5410200"/>
          </a:xfrm>
          <a:prstGeom prst="rect">
            <a:avLst/>
          </a:prstGeom>
        </p:spPr>
      </p:pic>
      <p:pic>
        <p:nvPicPr>
          <p:cNvPr id="16" name="Picture 15" descr="Macintosh HD:Applications:Microsoft Office 2004:Office:PPT_IB_SupportFiles:Images:91018_CH11_FIG09.jpg">
            <a:extLst>
              <a:ext uri="{FF2B5EF4-FFF2-40B4-BE49-F238E27FC236}">
                <a16:creationId xmlns:a16="http://schemas.microsoft.com/office/drawing/2014/main" id="{4EC80A1A-E1BD-C451-C053-05B30CB343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0785" y="3816712"/>
            <a:ext cx="4168580" cy="21188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258997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42"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15"/>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5"/>
                                        </p:tgtEl>
                                      </p:cBhvr>
                                    </p:cmd>
                                  </p:childTnLst>
                                </p:cTn>
                              </p:par>
                            </p:childTnLst>
                          </p:cTn>
                        </p:par>
                      </p:childTnLst>
                    </p:cTn>
                  </p:par>
                </p:childTnLst>
              </p:cTn>
              <p:nextCondLst>
                <p:cond evt="onClick" delay="0">
                  <p:tgtEl>
                    <p:spTgt spid="15"/>
                  </p:tgtEl>
                </p:cond>
              </p:nextCondLst>
            </p:seq>
            <p:video>
              <p:cMediaNode vol="80000">
                <p:cTn id="16" fill="hold" display="0">
                  <p:stCondLst>
                    <p:cond delay="indefinite"/>
                  </p:stCondLst>
                </p:cTn>
                <p:tgtEl>
                  <p:spTgt spid="1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64A5C06-7161-BA64-92EA-D952F22D68EB}"/>
              </a:ext>
            </a:extLst>
          </p:cNvPr>
          <p:cNvSpPr txBox="1">
            <a:spLocks/>
          </p:cNvSpPr>
          <p:nvPr/>
        </p:nvSpPr>
        <p:spPr>
          <a:xfrm>
            <a:off x="47582" y="128336"/>
            <a:ext cx="6251318" cy="1325563"/>
          </a:xfrm>
          <a:prstGeom prst="rect">
            <a:avLst/>
          </a:prstGeom>
        </p:spPr>
        <p:txBody>
          <a:bodyPr/>
          <a:lstStyle>
            <a:lvl1pPr algn="ctr" defTabSz="914400" rtl="0" eaLnBrk="1" latinLnBrk="0" hangingPunct="1">
              <a:lnSpc>
                <a:spcPct val="90000"/>
              </a:lnSpc>
              <a:spcBef>
                <a:spcPct val="0"/>
              </a:spcBef>
              <a:buNone/>
              <a:defRPr sz="4400" kern="1200">
                <a:solidFill>
                  <a:schemeClr val="accent2">
                    <a:lumMod val="60000"/>
                    <a:lumOff val="40000"/>
                  </a:schemeClr>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2683C6">
                    <a:lumMod val="60000"/>
                    <a:lumOff val="40000"/>
                  </a:srgbClr>
                </a:solidFill>
                <a:effectLst/>
                <a:uLnTx/>
                <a:uFillTx/>
                <a:latin typeface="Century Gothic"/>
                <a:ea typeface="+mj-ea"/>
                <a:cs typeface="+mj-cs"/>
              </a:rPr>
              <a:t>3 Milankovitch Cycles</a:t>
            </a:r>
          </a:p>
        </p:txBody>
      </p:sp>
      <p:sp>
        <p:nvSpPr>
          <p:cNvPr id="11" name="Content Placeholder 2">
            <a:extLst>
              <a:ext uri="{FF2B5EF4-FFF2-40B4-BE49-F238E27FC236}">
                <a16:creationId xmlns:a16="http://schemas.microsoft.com/office/drawing/2014/main" id="{3647B191-6350-A307-395E-022098443478}"/>
              </a:ext>
            </a:extLst>
          </p:cNvPr>
          <p:cNvSpPr txBox="1">
            <a:spLocks/>
          </p:cNvSpPr>
          <p:nvPr/>
        </p:nvSpPr>
        <p:spPr>
          <a:xfrm>
            <a:off x="231006" y="1093933"/>
            <a:ext cx="3762078" cy="488124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srgbClr val="2683C6">
                    <a:lumMod val="40000"/>
                    <a:lumOff val="60000"/>
                  </a:srgbClr>
                </a:solidFill>
                <a:effectLst/>
                <a:uLnTx/>
                <a:uFillTx/>
                <a:latin typeface="Calibri Light"/>
                <a:ea typeface="+mn-ea"/>
                <a:cs typeface="+mn-cs"/>
              </a:rPr>
              <a:t>Precession</a:t>
            </a:r>
            <a:r>
              <a:rPr kumimoji="0" lang="en-US" sz="3200" b="0" i="0" u="none" strike="noStrike" kern="1200" cap="none" spc="0" normalizeH="0" baseline="0" noProof="0" dirty="0">
                <a:ln>
                  <a:noFill/>
                </a:ln>
                <a:solidFill>
                  <a:srgbClr val="62A39F">
                    <a:lumMod val="60000"/>
                    <a:lumOff val="40000"/>
                  </a:srgbClr>
                </a:solidFill>
                <a:effectLst/>
                <a:uLnTx/>
                <a:uFillTx/>
                <a:latin typeface="Calibri Light"/>
                <a:ea typeface="+mn-ea"/>
                <a:cs typeface="+mn-cs"/>
              </a:rPr>
              <a:t> </a:t>
            </a:r>
            <a:r>
              <a:rPr kumimoji="0" lang="en-US" sz="3200" b="0" i="0" u="none" strike="noStrike" kern="1200" cap="none" spc="0" normalizeH="0" baseline="0" noProof="0" dirty="0">
                <a:ln>
                  <a:noFill/>
                </a:ln>
                <a:solidFill>
                  <a:prstClr val="white"/>
                </a:solidFill>
                <a:effectLst/>
                <a:uLnTx/>
                <a:uFillTx/>
                <a:latin typeface="Calibri Light"/>
                <a:ea typeface="+mn-ea"/>
                <a:cs typeface="+mn-cs"/>
              </a:rPr>
              <a:t>– Earth’s wobble as it spins on its own axis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Light"/>
                <a:ea typeface="+mn-ea"/>
                <a:cs typeface="+mn-cs"/>
              </a:rPr>
              <a:t>Changes which way the north pole is facing</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Light"/>
                <a:ea typeface="+mn-ea"/>
                <a:cs typeface="+mn-cs"/>
              </a:rPr>
              <a:t>Affects when we have seasons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white"/>
              </a:solidFill>
              <a:effectLst/>
              <a:uLnTx/>
              <a:uFillTx/>
              <a:latin typeface="Calibri Light"/>
              <a:ea typeface="+mn-ea"/>
              <a:cs typeface="+mn-cs"/>
            </a:endParaRP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white"/>
              </a:solidFill>
              <a:effectLst/>
              <a:uLnTx/>
              <a:uFillTx/>
              <a:latin typeface="Calibri Light"/>
              <a:ea typeface="+mn-ea"/>
              <a:cs typeface="+mn-cs"/>
            </a:endParaRPr>
          </a:p>
        </p:txBody>
      </p:sp>
      <p:pic>
        <p:nvPicPr>
          <p:cNvPr id="2" name="Obliquity">
            <a:hlinkClick r:id="" action="ppaction://media"/>
            <a:extLst>
              <a:ext uri="{FF2B5EF4-FFF2-40B4-BE49-F238E27FC236}">
                <a16:creationId xmlns:a16="http://schemas.microsoft.com/office/drawing/2014/main" id="{7985AC24-AACC-ABD8-2D74-069B035256D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94547" y="128336"/>
            <a:ext cx="5749871" cy="5764550"/>
          </a:xfrm>
          <a:prstGeom prst="rect">
            <a:avLst/>
          </a:prstGeom>
        </p:spPr>
      </p:pic>
      <p:pic>
        <p:nvPicPr>
          <p:cNvPr id="3" name="Picture 2" descr="Macintosh HD:Applications:Microsoft Office 2004:Office:PPT_IB_SupportFiles:Images:91018_CH11_FIG11.jpg">
            <a:extLst>
              <a:ext uri="{FF2B5EF4-FFF2-40B4-BE49-F238E27FC236}">
                <a16:creationId xmlns:a16="http://schemas.microsoft.com/office/drawing/2014/main" id="{ADA85AC4-CADC-BBB2-FEE7-E787AB3379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3084" y="1352342"/>
            <a:ext cx="2305816" cy="37441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44879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59"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2"/>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2"/>
                                        </p:tgtEl>
                                      </p:cBhvr>
                                    </p:cmd>
                                  </p:childTnLst>
                                </p:cTn>
                              </p:par>
                            </p:childTnLst>
                          </p:cTn>
                        </p:par>
                      </p:childTnLst>
                    </p:cTn>
                  </p:par>
                </p:childTnLst>
              </p:cTn>
              <p:nextCondLst>
                <p:cond evt="onClick" delay="0">
                  <p:tgtEl>
                    <p:spTgt spid="2"/>
                  </p:tgtEl>
                </p:cond>
              </p:nextCondLst>
            </p:seq>
            <p:video>
              <p:cMediaNode vol="80000">
                <p:cTn id="16"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64A5C06-7161-BA64-92EA-D952F22D68EB}"/>
              </a:ext>
            </a:extLst>
          </p:cNvPr>
          <p:cNvSpPr txBox="1">
            <a:spLocks/>
          </p:cNvSpPr>
          <p:nvPr/>
        </p:nvSpPr>
        <p:spPr>
          <a:xfrm>
            <a:off x="47582" y="128336"/>
            <a:ext cx="6251318" cy="1325563"/>
          </a:xfrm>
          <a:prstGeom prst="rect">
            <a:avLst/>
          </a:prstGeom>
        </p:spPr>
        <p:txBody>
          <a:bodyPr/>
          <a:lstStyle>
            <a:lvl1pPr algn="ctr" defTabSz="914400" rtl="0" eaLnBrk="1" latinLnBrk="0" hangingPunct="1">
              <a:lnSpc>
                <a:spcPct val="90000"/>
              </a:lnSpc>
              <a:spcBef>
                <a:spcPct val="0"/>
              </a:spcBef>
              <a:buNone/>
              <a:defRPr sz="4400" kern="1200">
                <a:solidFill>
                  <a:schemeClr val="accent2">
                    <a:lumMod val="60000"/>
                    <a:lumOff val="40000"/>
                  </a:schemeClr>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2683C6">
                    <a:lumMod val="60000"/>
                    <a:lumOff val="40000"/>
                  </a:srgbClr>
                </a:solidFill>
                <a:effectLst/>
                <a:uLnTx/>
                <a:uFillTx/>
                <a:latin typeface="Century Gothic"/>
                <a:ea typeface="+mj-ea"/>
                <a:cs typeface="+mj-cs"/>
              </a:rPr>
              <a:t>3 Milankovitch Cycles</a:t>
            </a:r>
          </a:p>
        </p:txBody>
      </p:sp>
      <p:sp>
        <p:nvSpPr>
          <p:cNvPr id="11" name="Content Placeholder 2">
            <a:extLst>
              <a:ext uri="{FF2B5EF4-FFF2-40B4-BE49-F238E27FC236}">
                <a16:creationId xmlns:a16="http://schemas.microsoft.com/office/drawing/2014/main" id="{3647B191-6350-A307-395E-022098443478}"/>
              </a:ext>
            </a:extLst>
          </p:cNvPr>
          <p:cNvSpPr txBox="1">
            <a:spLocks/>
          </p:cNvSpPr>
          <p:nvPr/>
        </p:nvSpPr>
        <p:spPr>
          <a:xfrm>
            <a:off x="321816" y="988376"/>
            <a:ext cx="3762078" cy="488124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srgbClr val="2683C6">
                    <a:lumMod val="40000"/>
                    <a:lumOff val="60000"/>
                  </a:srgbClr>
                </a:solidFill>
                <a:effectLst/>
                <a:uLnTx/>
                <a:uFillTx/>
                <a:latin typeface="Calibri Light"/>
                <a:ea typeface="+mn-ea"/>
                <a:cs typeface="+mn-cs"/>
              </a:rPr>
              <a:t>Obliquity</a:t>
            </a:r>
            <a:r>
              <a:rPr kumimoji="0" lang="en-US" sz="3200" b="0" i="0" u="none" strike="noStrike" kern="1200" cap="none" spc="0" normalizeH="0" baseline="0" noProof="0" dirty="0">
                <a:ln>
                  <a:noFill/>
                </a:ln>
                <a:solidFill>
                  <a:srgbClr val="62A39F">
                    <a:lumMod val="60000"/>
                    <a:lumOff val="40000"/>
                  </a:srgbClr>
                </a:solidFill>
                <a:effectLst/>
                <a:uLnTx/>
                <a:uFillTx/>
                <a:latin typeface="Calibri Light"/>
                <a:ea typeface="+mn-ea"/>
                <a:cs typeface="+mn-cs"/>
              </a:rPr>
              <a:t> </a:t>
            </a:r>
            <a:r>
              <a:rPr kumimoji="0" lang="en-US" sz="3200" b="0" i="0" u="none" strike="noStrike" kern="1200" cap="none" spc="0" normalizeH="0" baseline="0" noProof="0" dirty="0">
                <a:ln>
                  <a:noFill/>
                </a:ln>
                <a:solidFill>
                  <a:prstClr val="white"/>
                </a:solidFill>
                <a:effectLst/>
                <a:uLnTx/>
                <a:uFillTx/>
                <a:latin typeface="Calibri Light"/>
                <a:ea typeface="+mn-ea"/>
                <a:cs typeface="+mn-cs"/>
              </a:rPr>
              <a:t>– change in the earth’s tilt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Light"/>
                <a:ea typeface="+mn-ea"/>
                <a:cs typeface="+mn-cs"/>
              </a:rPr>
              <a:t>Shifts between 21.5° - 24.5°</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Light"/>
                <a:ea typeface="+mn-ea"/>
                <a:cs typeface="+mn-cs"/>
              </a:rPr>
              <a:t>Less tilt = </a:t>
            </a:r>
            <a:r>
              <a:rPr kumimoji="0" lang="en-US" sz="2800" b="0" i="0" u="none" strike="noStrike" kern="1200" cap="none" spc="0" normalizeH="0" baseline="0" noProof="0" dirty="0">
                <a:ln>
                  <a:noFill/>
                </a:ln>
                <a:solidFill>
                  <a:srgbClr val="FFC000"/>
                </a:solidFill>
                <a:effectLst/>
                <a:uLnTx/>
                <a:uFillTx/>
                <a:latin typeface="Calibri Light"/>
                <a:ea typeface="+mn-ea"/>
                <a:cs typeface="+mn-cs"/>
              </a:rPr>
              <a:t>less seasonality</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Light"/>
                <a:ea typeface="+mn-ea"/>
                <a:cs typeface="+mn-cs"/>
              </a:rPr>
              <a:t>More tilt = </a:t>
            </a:r>
            <a:r>
              <a:rPr kumimoji="0" lang="en-US" sz="2800" b="0" i="0" u="none" strike="noStrike" kern="1200" cap="none" spc="0" normalizeH="0" baseline="0" noProof="0" dirty="0">
                <a:ln>
                  <a:noFill/>
                </a:ln>
                <a:solidFill>
                  <a:srgbClr val="FFC000"/>
                </a:solidFill>
                <a:effectLst/>
                <a:uLnTx/>
                <a:uFillTx/>
                <a:latin typeface="Calibri Light"/>
                <a:ea typeface="+mn-ea"/>
                <a:cs typeface="+mn-cs"/>
              </a:rPr>
              <a:t>more seasonality</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Light"/>
                <a:ea typeface="+mn-ea"/>
                <a:cs typeface="+mn-cs"/>
              </a:rPr>
              <a:t>Can affect glaciations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white"/>
              </a:solidFill>
              <a:effectLst/>
              <a:uLnTx/>
              <a:uFillTx/>
              <a:latin typeface="Calibri Light"/>
              <a:ea typeface="+mn-ea"/>
              <a:cs typeface="+mn-cs"/>
            </a:endParaRP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white"/>
              </a:solidFill>
              <a:effectLst/>
              <a:uLnTx/>
              <a:uFillTx/>
              <a:latin typeface="Calibri Light"/>
              <a:ea typeface="+mn-ea"/>
              <a:cs typeface="+mn-cs"/>
            </a:endParaRPr>
          </a:p>
        </p:txBody>
      </p:sp>
      <p:pic>
        <p:nvPicPr>
          <p:cNvPr id="4" name="Obliquity">
            <a:hlinkClick r:id="" action="ppaction://media"/>
            <a:extLst>
              <a:ext uri="{FF2B5EF4-FFF2-40B4-BE49-F238E27FC236}">
                <a16:creationId xmlns:a16="http://schemas.microsoft.com/office/drawing/2014/main" id="{530E64C7-62DF-3558-F77C-26A945A6459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482324" y="128336"/>
            <a:ext cx="5660882" cy="5675333"/>
          </a:xfrm>
          <a:prstGeom prst="rect">
            <a:avLst/>
          </a:prstGeom>
        </p:spPr>
      </p:pic>
      <p:pic>
        <p:nvPicPr>
          <p:cNvPr id="5" name="Picture 2" descr="Macintosh HD:Applications:Microsoft Office 2004:Office:PPT_IB_SupportFiles:Images:91018_CH11_FIG10.jpg">
            <a:extLst>
              <a:ext uri="{FF2B5EF4-FFF2-40B4-BE49-F238E27FC236}">
                <a16:creationId xmlns:a16="http://schemas.microsoft.com/office/drawing/2014/main" id="{C5983295-7518-5186-497D-382432BDCB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2632" y="1093933"/>
            <a:ext cx="1877980" cy="37441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8898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59"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video>
              <p:cMediaNode vol="80000">
                <p:cTn id="16" fill="hold" display="0">
                  <p:stCondLst>
                    <p:cond delay="indefinite"/>
                  </p:stCondLst>
                </p:cTn>
                <p:tgtEl>
                  <p:spTgt spid="4"/>
                </p:tgtEl>
              </p:cMediaNode>
            </p:video>
          </p:childTnLst>
        </p:cTn>
      </p:par>
    </p:tnLst>
  </p:timing>
</p:sld>
</file>

<file path=ppt/theme/theme1.xml><?xml version="1.0" encoding="utf-8"?>
<a:theme xmlns:a="http://schemas.openxmlformats.org/drawingml/2006/main" name="Horizontal">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Lectures">
      <a:majorFont>
        <a:latin typeface="Century Gothic"/>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Vertical">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1">
      <a:majorFont>
        <a:latin typeface="Century Gothic"/>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ank Title Slid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1">
      <a:majorFont>
        <a:latin typeface="Century Gothic"/>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7ef6c801-3cb9-4c5a-a8e6-33c54d3e5499">
      <Terms xmlns="http://schemas.microsoft.com/office/infopath/2007/PartnerControls"/>
    </lcf76f155ced4ddcb4097134ff3c332f>
    <TaxCatchAll xmlns="4ea65c8a-cc77-4a12-aef6-f6a5055bcec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61588985072984582F0F0F011B52BD9" ma:contentTypeVersion="10" ma:contentTypeDescription="Create a new document." ma:contentTypeScope="" ma:versionID="e30efb83f6fd6d8949d58ed1e1f0ec73">
  <xsd:schema xmlns:xsd="http://www.w3.org/2001/XMLSchema" xmlns:xs="http://www.w3.org/2001/XMLSchema" xmlns:p="http://schemas.microsoft.com/office/2006/metadata/properties" xmlns:ns2="7ef6c801-3cb9-4c5a-a8e6-33c54d3e5499" xmlns:ns3="4ea65c8a-cc77-4a12-aef6-f6a5055bcec0" targetNamespace="http://schemas.microsoft.com/office/2006/metadata/properties" ma:root="true" ma:fieldsID="45e96cf6da4d761b3ab10b4cfb7c2adf" ns2:_="" ns3:_="">
    <xsd:import namespace="7ef6c801-3cb9-4c5a-a8e6-33c54d3e5499"/>
    <xsd:import namespace="4ea65c8a-cc77-4a12-aef6-f6a5055bcec0"/>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ef6c801-3cb9-4c5a-a8e6-33c54d3e54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e3e6257d-7176-48e0-8b40-523761a9cd40"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ea65c8a-cc77-4a12-aef6-f6a5055bcec0"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aa9cc2b7-a461-48e3-b326-f1d29f964448}" ma:internalName="TaxCatchAll" ma:showField="CatchAllData" ma:web="4ea65c8a-cc77-4a12-aef6-f6a5055bcec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E21BEFF-E8C6-4CAA-A84D-EDD2F1E539A4}">
  <ds:schemaRefs>
    <ds:schemaRef ds:uri="http://schemas.microsoft.com/office/2006/metadata/properties"/>
    <ds:schemaRef ds:uri="http://schemas.microsoft.com/office/infopath/2007/PartnerControls"/>
    <ds:schemaRef ds:uri="7ef6c801-3cb9-4c5a-a8e6-33c54d3e5499"/>
    <ds:schemaRef ds:uri="4ea65c8a-cc77-4a12-aef6-f6a5055bcec0"/>
  </ds:schemaRefs>
</ds:datastoreItem>
</file>

<file path=customXml/itemProps2.xml><?xml version="1.0" encoding="utf-8"?>
<ds:datastoreItem xmlns:ds="http://schemas.openxmlformats.org/officeDocument/2006/customXml" ds:itemID="{8818BED5-5DF0-4D64-B8EE-6F6087480C60}">
  <ds:schemaRefs>
    <ds:schemaRef ds:uri="http://schemas.microsoft.com/sharepoint/v3/contenttype/forms"/>
  </ds:schemaRefs>
</ds:datastoreItem>
</file>

<file path=customXml/itemProps3.xml><?xml version="1.0" encoding="utf-8"?>
<ds:datastoreItem xmlns:ds="http://schemas.openxmlformats.org/officeDocument/2006/customXml" ds:itemID="{D044AD0D-77CE-44AB-8B15-A2279475C739}"/>
</file>

<file path=docProps/app.xml><?xml version="1.0" encoding="utf-8"?>
<Properties xmlns="http://schemas.openxmlformats.org/officeDocument/2006/extended-properties" xmlns:vt="http://schemas.openxmlformats.org/officeDocument/2006/docPropsVTypes">
  <Template>Retrospect</Template>
  <TotalTime>862</TotalTime>
  <Words>2099</Words>
  <Application>Microsoft Office PowerPoint</Application>
  <PresentationFormat>Widescreen</PresentationFormat>
  <Paragraphs>196</Paragraphs>
  <Slides>16</Slides>
  <Notes>13</Notes>
  <HiddenSlides>1</HiddenSlides>
  <MMClips>3</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16</vt:i4>
      </vt:variant>
    </vt:vector>
  </HeadingPairs>
  <TitlesOfParts>
    <vt:vector size="24" baseType="lpstr">
      <vt:lpstr>Arial</vt:lpstr>
      <vt:lpstr>Calibri</vt:lpstr>
      <vt:lpstr>Calibri Light</vt:lpstr>
      <vt:lpstr>Century Gothic</vt:lpstr>
      <vt:lpstr>Times New Roman</vt:lpstr>
      <vt:lpstr>Horizontal</vt:lpstr>
      <vt:lpstr>Vertical</vt:lpstr>
      <vt:lpstr>Blank Title Slide</vt:lpstr>
      <vt:lpstr>The Basics of Climate Change</vt:lpstr>
      <vt:lpstr>What are global warming and climate change?  How and why has climate changed in the past?</vt:lpstr>
      <vt:lpstr>Global Warming vs Climate Change</vt:lpstr>
      <vt:lpstr>Past Climate Change</vt:lpstr>
      <vt:lpstr>Past Climate Change</vt:lpstr>
      <vt:lpstr>Climate at the Orbital Scale</vt:lpstr>
      <vt:lpstr>PowerPoint Presentation</vt:lpstr>
      <vt:lpstr>PowerPoint Presentation</vt:lpstr>
      <vt:lpstr>PowerPoint Presentation</vt:lpstr>
      <vt:lpstr>Milankovitch Cycles</vt:lpstr>
      <vt:lpstr>Past Climate Change</vt:lpstr>
      <vt:lpstr>Humans as part of the natural environment</vt:lpstr>
      <vt:lpstr>Present Day</vt:lpstr>
      <vt:lpstr>Spatial understanding of climate change</vt:lpstr>
      <vt:lpstr>What are global warming and climate change? </vt:lpstr>
      <vt:lpstr>Discussion Prompts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Alisa Hass</dc:creator>
  <cp:lastModifiedBy>Mark Abolins</cp:lastModifiedBy>
  <cp:revision>36</cp:revision>
  <dcterms:created xsi:type="dcterms:W3CDTF">2023-10-10T16:51:11Z</dcterms:created>
  <dcterms:modified xsi:type="dcterms:W3CDTF">2024-08-16T14:16:08Z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0x010100261588985072984582F0F0F011B52BD9</vt:lpwstr>
  </property>
</Properties>
</file>